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6"/>
  </p:notesMasterIdLst>
  <p:handoutMasterIdLst>
    <p:handoutMasterId r:id="rId77"/>
  </p:handoutMasterIdLst>
  <p:sldIdLst>
    <p:sldId id="564" r:id="rId2"/>
    <p:sldId id="565" r:id="rId3"/>
    <p:sldId id="545" r:id="rId4"/>
    <p:sldId id="570" r:id="rId5"/>
    <p:sldId id="547" r:id="rId6"/>
    <p:sldId id="549" r:id="rId7"/>
    <p:sldId id="550" r:id="rId8"/>
    <p:sldId id="551" r:id="rId9"/>
    <p:sldId id="552" r:id="rId10"/>
    <p:sldId id="559" r:id="rId11"/>
    <p:sldId id="553" r:id="rId12"/>
    <p:sldId id="554" r:id="rId13"/>
    <p:sldId id="560" r:id="rId14"/>
    <p:sldId id="571" r:id="rId15"/>
    <p:sldId id="562" r:id="rId16"/>
    <p:sldId id="561" r:id="rId17"/>
    <p:sldId id="567" r:id="rId18"/>
    <p:sldId id="556" r:id="rId19"/>
    <p:sldId id="557" r:id="rId20"/>
    <p:sldId id="569" r:id="rId21"/>
    <p:sldId id="337" r:id="rId22"/>
    <p:sldId id="534" r:id="rId23"/>
    <p:sldId id="358" r:id="rId24"/>
    <p:sldId id="501" r:id="rId25"/>
    <p:sldId id="365" r:id="rId26"/>
    <p:sldId id="257" r:id="rId27"/>
    <p:sldId id="366" r:id="rId28"/>
    <p:sldId id="459" r:id="rId29"/>
    <p:sldId id="457" r:id="rId30"/>
    <p:sldId id="458" r:id="rId31"/>
    <p:sldId id="469" r:id="rId32"/>
    <p:sldId id="543" r:id="rId33"/>
    <p:sldId id="391" r:id="rId34"/>
    <p:sldId id="538" r:id="rId35"/>
    <p:sldId id="460" r:id="rId36"/>
    <p:sldId id="461" r:id="rId37"/>
    <p:sldId id="462" r:id="rId38"/>
    <p:sldId id="463" r:id="rId39"/>
    <p:sldId id="465" r:id="rId40"/>
    <p:sldId id="467" r:id="rId41"/>
    <p:sldId id="468" r:id="rId42"/>
    <p:sldId id="472" r:id="rId43"/>
    <p:sldId id="396" r:id="rId44"/>
    <p:sldId id="397" r:id="rId45"/>
    <p:sldId id="398" r:id="rId46"/>
    <p:sldId id="399" r:id="rId47"/>
    <p:sldId id="406" r:id="rId48"/>
    <p:sldId id="407" r:id="rId49"/>
    <p:sldId id="408" r:id="rId50"/>
    <p:sldId id="409" r:id="rId51"/>
    <p:sldId id="572" r:id="rId52"/>
    <p:sldId id="416" r:id="rId53"/>
    <p:sldId id="417" r:id="rId54"/>
    <p:sldId id="418" r:id="rId55"/>
    <p:sldId id="419" r:id="rId56"/>
    <p:sldId id="420" r:id="rId57"/>
    <p:sldId id="421" r:id="rId58"/>
    <p:sldId id="422" r:id="rId59"/>
    <p:sldId id="423" r:id="rId60"/>
    <p:sldId id="424" r:id="rId61"/>
    <p:sldId id="425" r:id="rId62"/>
    <p:sldId id="427" r:id="rId63"/>
    <p:sldId id="428" r:id="rId64"/>
    <p:sldId id="431" r:id="rId65"/>
    <p:sldId id="433" r:id="rId66"/>
    <p:sldId id="437" r:id="rId67"/>
    <p:sldId id="438" r:id="rId68"/>
    <p:sldId id="440" r:id="rId69"/>
    <p:sldId id="441" r:id="rId70"/>
    <p:sldId id="508" r:id="rId71"/>
    <p:sldId id="532" r:id="rId72"/>
    <p:sldId id="533" r:id="rId73"/>
    <p:sldId id="526" r:id="rId74"/>
    <p:sldId id="531" r:id="rId75"/>
  </p:sldIdLst>
  <p:sldSz cx="9144000" cy="6858000" type="screen4x3"/>
  <p:notesSz cx="6805613" cy="99441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FF"/>
    <a:srgbClr val="008000"/>
    <a:srgbClr val="99FFCC"/>
    <a:srgbClr val="66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ddels stil 2 - aks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55" autoAdjust="0"/>
    <p:restoredTop sz="87811" autoAdjust="0"/>
  </p:normalViewPr>
  <p:slideViewPr>
    <p:cSldViewPr>
      <p:cViewPr>
        <p:scale>
          <a:sx n="82" d="100"/>
          <a:sy n="82" d="100"/>
        </p:scale>
        <p:origin x="-1854" y="-450"/>
      </p:cViewPr>
      <p:guideLst>
        <p:guide orient="horz" pos="2160"/>
        <p:guide pos="2880"/>
      </p:guideLst>
    </p:cSldViewPr>
  </p:slideViewPr>
  <p:outlineViewPr>
    <p:cViewPr>
      <p:scale>
        <a:sx n="33" d="100"/>
        <a:sy n="33" d="100"/>
      </p:scale>
      <p:origin x="258"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7340502F-D3BA-42FC-BD99-06791557F87A}" type="datetimeFigureOut">
              <a:rPr lang="nb-NO" smtClean="0"/>
              <a:t>27.10.2015</a:t>
            </a:fld>
            <a:endParaRPr lang="nb-NO"/>
          </a:p>
        </p:txBody>
      </p:sp>
      <p:sp>
        <p:nvSpPr>
          <p:cNvPr id="4" name="Footer Placeholder 3"/>
          <p:cNvSpPr>
            <a:spLocks noGrp="1"/>
          </p:cNvSpPr>
          <p:nvPr>
            <p:ph type="ftr" sz="quarter" idx="2"/>
          </p:nvPr>
        </p:nvSpPr>
        <p:spPr>
          <a:xfrm>
            <a:off x="0" y="9445625"/>
            <a:ext cx="2949575" cy="496888"/>
          </a:xfrm>
          <a:prstGeom prst="rect">
            <a:avLst/>
          </a:prstGeom>
        </p:spPr>
        <p:txBody>
          <a:bodyPr vert="horz" lIns="91440" tIns="45720" rIns="91440" bIns="45720" rtlCol="0" anchor="b"/>
          <a:lstStyle>
            <a:lvl1pPr algn="l">
              <a:defRPr sz="1200"/>
            </a:lvl1pPr>
          </a:lstStyle>
          <a:p>
            <a:endParaRPr lang="nb-NO"/>
          </a:p>
        </p:txBody>
      </p:sp>
      <p:sp>
        <p:nvSpPr>
          <p:cNvPr id="5" name="Slide Number Placeholder 4"/>
          <p:cNvSpPr>
            <a:spLocks noGrp="1"/>
          </p:cNvSpPr>
          <p:nvPr>
            <p:ph type="sldNum" sz="quarter" idx="3"/>
          </p:nvPr>
        </p:nvSpPr>
        <p:spPr>
          <a:xfrm>
            <a:off x="3854450" y="9445625"/>
            <a:ext cx="2949575" cy="496888"/>
          </a:xfrm>
          <a:prstGeom prst="rect">
            <a:avLst/>
          </a:prstGeom>
        </p:spPr>
        <p:txBody>
          <a:bodyPr vert="horz" lIns="91440" tIns="45720" rIns="91440" bIns="45720" rtlCol="0" anchor="b"/>
          <a:lstStyle>
            <a:lvl1pPr algn="r">
              <a:defRPr sz="1200"/>
            </a:lvl1pPr>
          </a:lstStyle>
          <a:p>
            <a:fld id="{B13CF67A-97F1-404E-A7A8-6A38D85C1789}" type="slidenum">
              <a:rPr lang="nb-NO" smtClean="0"/>
              <a:t>‹#›</a:t>
            </a:fld>
            <a:endParaRPr lang="nb-NO"/>
          </a:p>
        </p:txBody>
      </p:sp>
    </p:spTree>
    <p:extLst>
      <p:ext uri="{BB962C8B-B14F-4D97-AF65-F5344CB8AC3E}">
        <p14:creationId xmlns:p14="http://schemas.microsoft.com/office/powerpoint/2010/main" val="7907621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nb-NO"/>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D6E7CAAD-EB65-49C0-BCD2-FF9A1EFCF1F3}" type="datetimeFigureOut">
              <a:rPr lang="nb-NO" smtClean="0"/>
              <a:t>27.10.2015</a:t>
            </a:fld>
            <a:endParaRPr lang="nb-NO"/>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nb-NO"/>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nb-NO"/>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75B1F776-D415-4EC7-8A19-2136FCC4AE8C}" type="slidenum">
              <a:rPr lang="nb-NO" smtClean="0"/>
              <a:t>‹#›</a:t>
            </a:fld>
            <a:endParaRPr lang="nb-NO"/>
          </a:p>
        </p:txBody>
      </p:sp>
    </p:spTree>
    <p:extLst>
      <p:ext uri="{BB962C8B-B14F-4D97-AF65-F5344CB8AC3E}">
        <p14:creationId xmlns:p14="http://schemas.microsoft.com/office/powerpoint/2010/main" val="1916512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nb-NO" altLang="nb-NO" smtClean="0"/>
          </a:p>
        </p:txBody>
      </p:sp>
      <p:sp>
        <p:nvSpPr>
          <p:cNvPr id="266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03D4B50-2520-4764-A393-50A4CF6CB765}" type="slidenum">
              <a:rPr lang="nb-NO" altLang="nb-NO" smtClean="0"/>
              <a:pPr eaLnBrk="1" hangingPunct="1">
                <a:spcBef>
                  <a:spcPct val="0"/>
                </a:spcBef>
              </a:pPr>
              <a:t>3</a:t>
            </a:fld>
            <a:endParaRPr lang="nb-NO" altLang="nb-NO"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r>
              <a:rPr lang="nb-NO" altLang="nb-NO" smtClean="0"/>
              <a:t>Although we want a safe work environment, many have though tof HSE as annoying, distracting from work. This is an illustration of what we dont want to have in our labs, self absorbed scientists who do not care about anything but their own research.</a:t>
            </a:r>
          </a:p>
        </p:txBody>
      </p:sp>
      <p:sp>
        <p:nvSpPr>
          <p:cNvPr id="2970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D7A45CE-1100-453B-9646-7FDB5F3FFB8F}" type="slidenum">
              <a:rPr lang="nb-NO" altLang="nb-NO" smtClean="0"/>
              <a:pPr eaLnBrk="1" hangingPunct="1">
                <a:spcBef>
                  <a:spcPct val="0"/>
                </a:spcBef>
              </a:pPr>
              <a:t>20</a:t>
            </a:fld>
            <a:endParaRPr lang="nb-NO" altLang="nb-NO"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err="1" smtClean="0"/>
              <a:t>Overview</a:t>
            </a:r>
            <a:r>
              <a:rPr lang="nb-NO" dirty="0" smtClean="0"/>
              <a:t>:</a:t>
            </a:r>
            <a:r>
              <a:rPr lang="nb-NO" baseline="0" dirty="0" smtClean="0"/>
              <a:t> </a:t>
            </a:r>
          </a:p>
          <a:p>
            <a:r>
              <a:rPr lang="nb-NO" baseline="0" dirty="0" err="1" smtClean="0"/>
              <a:t>Local</a:t>
            </a:r>
            <a:r>
              <a:rPr lang="nb-NO" baseline="0" dirty="0" smtClean="0"/>
              <a:t> </a:t>
            </a:r>
            <a:r>
              <a:rPr lang="nb-NO" baseline="0" dirty="0" err="1" smtClean="0"/>
              <a:t>issues</a:t>
            </a:r>
            <a:r>
              <a:rPr lang="nb-NO" baseline="0" dirty="0" smtClean="0"/>
              <a:t>, relevant </a:t>
            </a:r>
            <a:r>
              <a:rPr lang="nb-NO" baseline="0" dirty="0" err="1" smtClean="0"/>
              <a:t>regulations</a:t>
            </a:r>
            <a:r>
              <a:rPr lang="nb-NO" baseline="0" dirty="0" smtClean="0"/>
              <a:t>, </a:t>
            </a:r>
            <a:r>
              <a:rPr lang="nb-NO" baseline="0" dirty="0" err="1" smtClean="0"/>
              <a:t>local</a:t>
            </a:r>
            <a:r>
              <a:rPr lang="nb-NO" baseline="0" dirty="0" smtClean="0"/>
              <a:t> </a:t>
            </a:r>
            <a:r>
              <a:rPr lang="nb-NO" baseline="0" dirty="0" err="1" smtClean="0"/>
              <a:t>routines</a:t>
            </a:r>
            <a:r>
              <a:rPr lang="nb-NO" baseline="0" dirty="0" smtClean="0"/>
              <a:t>, risk </a:t>
            </a:r>
            <a:r>
              <a:rPr lang="nb-NO" baseline="0" dirty="0" err="1" smtClean="0"/>
              <a:t>assessments</a:t>
            </a:r>
            <a:r>
              <a:rPr lang="nb-NO" baseline="0" dirty="0" smtClean="0"/>
              <a:t> (</a:t>
            </a:r>
            <a:r>
              <a:rPr lang="nb-NO" baseline="0" dirty="0" err="1" smtClean="0"/>
              <a:t>what</a:t>
            </a:r>
            <a:r>
              <a:rPr lang="nb-NO" baseline="0" dirty="0" smtClean="0"/>
              <a:t> </a:t>
            </a:r>
            <a:r>
              <a:rPr lang="nb-NO" baseline="0" dirty="0" err="1" smtClean="0"/>
              <a:t>are</a:t>
            </a:r>
            <a:r>
              <a:rPr lang="nb-NO" baseline="0" dirty="0" smtClean="0"/>
              <a:t> </a:t>
            </a:r>
            <a:r>
              <a:rPr lang="nb-NO" baseline="0" dirty="0" err="1" smtClean="0"/>
              <a:t>tje</a:t>
            </a:r>
            <a:r>
              <a:rPr lang="nb-NO" baseline="0" dirty="0" smtClean="0"/>
              <a:t> risks, </a:t>
            </a:r>
            <a:r>
              <a:rPr lang="nb-NO" baseline="0" dirty="0" err="1" smtClean="0"/>
              <a:t>how</a:t>
            </a:r>
            <a:r>
              <a:rPr lang="nb-NO" baseline="0" dirty="0" smtClean="0"/>
              <a:t> do </a:t>
            </a:r>
            <a:r>
              <a:rPr lang="nb-NO" baseline="0" dirty="0" err="1" smtClean="0"/>
              <a:t>we</a:t>
            </a:r>
            <a:r>
              <a:rPr lang="nb-NO" baseline="0" dirty="0" smtClean="0"/>
              <a:t> </a:t>
            </a:r>
            <a:r>
              <a:rPr lang="nb-NO" baseline="0" dirty="0" err="1" smtClean="0"/>
              <a:t>behave</a:t>
            </a:r>
            <a:r>
              <a:rPr lang="nb-NO" baseline="0" dirty="0" smtClean="0"/>
              <a:t> in lab, </a:t>
            </a:r>
            <a:r>
              <a:rPr lang="nb-NO" baseline="0" dirty="0" err="1" smtClean="0"/>
              <a:t>which</a:t>
            </a:r>
            <a:r>
              <a:rPr lang="nb-NO" baseline="0" dirty="0" smtClean="0"/>
              <a:t> </a:t>
            </a:r>
            <a:r>
              <a:rPr lang="nb-NO" baseline="0" dirty="0" err="1" smtClean="0"/>
              <a:t>safety</a:t>
            </a:r>
            <a:r>
              <a:rPr lang="nb-NO" baseline="0" dirty="0" smtClean="0"/>
              <a:t> </a:t>
            </a:r>
            <a:r>
              <a:rPr lang="nb-NO" baseline="0" dirty="0" err="1" smtClean="0"/>
              <a:t>measures</a:t>
            </a:r>
            <a:r>
              <a:rPr lang="nb-NO" baseline="0" dirty="0" smtClean="0"/>
              <a:t> have </a:t>
            </a:r>
            <a:r>
              <a:rPr lang="nb-NO" baseline="0" dirty="0" err="1" smtClean="0"/>
              <a:t>we</a:t>
            </a:r>
            <a:r>
              <a:rPr lang="nb-NO" baseline="0" dirty="0" smtClean="0"/>
              <a:t> </a:t>
            </a:r>
            <a:r>
              <a:rPr lang="nb-NO" baseline="0" dirty="0" err="1" smtClean="0"/>
              <a:t>established</a:t>
            </a:r>
            <a:r>
              <a:rPr lang="nb-NO" baseline="0" dirty="0" smtClean="0"/>
              <a:t> – </a:t>
            </a:r>
            <a:r>
              <a:rPr lang="nb-NO" baseline="0" dirty="0" err="1" smtClean="0"/>
              <a:t>the</a:t>
            </a:r>
            <a:r>
              <a:rPr lang="nb-NO" baseline="0" dirty="0" smtClean="0"/>
              <a:t> supervisors play an </a:t>
            </a:r>
            <a:r>
              <a:rPr lang="nb-NO" baseline="0" dirty="0" err="1" smtClean="0"/>
              <a:t>important</a:t>
            </a:r>
            <a:r>
              <a:rPr lang="nb-NO" baseline="0" dirty="0" smtClean="0"/>
              <a:t> </a:t>
            </a:r>
            <a:r>
              <a:rPr lang="nb-NO" baseline="0" dirty="0" err="1" smtClean="0"/>
              <a:t>role</a:t>
            </a:r>
            <a:r>
              <a:rPr lang="nb-NO" baseline="0" dirty="0" smtClean="0"/>
              <a:t>, has </a:t>
            </a:r>
            <a:r>
              <a:rPr lang="nb-NO" baseline="0" dirty="0" err="1" smtClean="0"/>
              <a:t>the</a:t>
            </a:r>
            <a:r>
              <a:rPr lang="nb-NO" baseline="0" dirty="0" smtClean="0"/>
              <a:t> </a:t>
            </a:r>
            <a:r>
              <a:rPr lang="nb-NO" baseline="0" dirty="0" err="1" smtClean="0"/>
              <a:t>perssonell</a:t>
            </a:r>
            <a:r>
              <a:rPr lang="nb-NO" baseline="0" dirty="0" smtClean="0"/>
              <a:t> </a:t>
            </a:r>
            <a:r>
              <a:rPr lang="nb-NO" baseline="0" dirty="0" err="1" smtClean="0"/>
              <a:t>responsibility</a:t>
            </a:r>
            <a:r>
              <a:rPr lang="nb-NO" baseline="0" dirty="0" smtClean="0"/>
              <a:t> for </a:t>
            </a:r>
            <a:r>
              <a:rPr lang="nb-NO" baseline="0" dirty="0" err="1" smtClean="0"/>
              <a:t>you</a:t>
            </a:r>
            <a:r>
              <a:rPr lang="nb-NO" baseline="0" dirty="0" smtClean="0"/>
              <a:t> – </a:t>
            </a:r>
            <a:r>
              <a:rPr lang="nb-NO" baseline="0" dirty="0" err="1" smtClean="0"/>
              <a:t>you</a:t>
            </a:r>
            <a:r>
              <a:rPr lang="nb-NO" baseline="0" dirty="0" smtClean="0"/>
              <a:t> </a:t>
            </a:r>
            <a:r>
              <a:rPr lang="nb-NO" baseline="0" dirty="0" err="1" smtClean="0"/>
              <a:t>should</a:t>
            </a:r>
            <a:r>
              <a:rPr lang="nb-NO" baseline="0" dirty="0" smtClean="0"/>
              <a:t> listen </a:t>
            </a:r>
            <a:r>
              <a:rPr lang="nb-NO" baseline="0" dirty="0" err="1" smtClean="0"/>
              <a:t>carefully</a:t>
            </a:r>
            <a:r>
              <a:rPr lang="nb-NO" baseline="0" dirty="0" smtClean="0"/>
              <a:t>, students in lab </a:t>
            </a:r>
            <a:r>
              <a:rPr lang="nb-NO" baseline="0" dirty="0" err="1" smtClean="0"/>
              <a:t>are</a:t>
            </a:r>
            <a:r>
              <a:rPr lang="nb-NO" baseline="0" dirty="0" smtClean="0"/>
              <a:t> «</a:t>
            </a:r>
            <a:r>
              <a:rPr lang="nb-NO" baseline="0" dirty="0" err="1" smtClean="0"/>
              <a:t>workers</a:t>
            </a:r>
            <a:r>
              <a:rPr lang="nb-NO" baseline="0" dirty="0" smtClean="0"/>
              <a:t>» </a:t>
            </a:r>
            <a:r>
              <a:rPr lang="nb-NO" baseline="0" dirty="0" err="1" smtClean="0"/>
              <a:t>accoring</a:t>
            </a:r>
            <a:r>
              <a:rPr lang="nb-NO" baseline="0" dirty="0" smtClean="0"/>
              <a:t> to </a:t>
            </a:r>
            <a:r>
              <a:rPr lang="nb-NO" baseline="0" dirty="0" err="1" smtClean="0"/>
              <a:t>the</a:t>
            </a:r>
            <a:r>
              <a:rPr lang="nb-NO" baseline="0" dirty="0" smtClean="0"/>
              <a:t> </a:t>
            </a:r>
            <a:r>
              <a:rPr lang="nb-NO" altLang="nb-NO" sz="1200" dirty="0" err="1" smtClean="0"/>
              <a:t>working</a:t>
            </a:r>
            <a:r>
              <a:rPr lang="nb-NO" altLang="nb-NO" sz="1200" dirty="0" smtClean="0"/>
              <a:t> </a:t>
            </a:r>
            <a:r>
              <a:rPr lang="nb-NO" altLang="nb-NO" sz="1200" dirty="0" err="1" smtClean="0"/>
              <a:t>environment</a:t>
            </a:r>
            <a:r>
              <a:rPr lang="nb-NO" altLang="nb-NO" sz="1200" dirty="0" smtClean="0"/>
              <a:t> </a:t>
            </a:r>
            <a:r>
              <a:rPr lang="nb-NO" altLang="nb-NO" sz="1200" dirty="0" err="1" smtClean="0"/>
              <a:t>act</a:t>
            </a:r>
            <a:r>
              <a:rPr lang="nb-NO" baseline="0" dirty="0" smtClean="0"/>
              <a:t>), </a:t>
            </a:r>
          </a:p>
          <a:p>
            <a:endParaRPr lang="nb-NO" dirty="0"/>
          </a:p>
        </p:txBody>
      </p:sp>
      <p:sp>
        <p:nvSpPr>
          <p:cNvPr id="4" name="Slide Number Placeholder 3"/>
          <p:cNvSpPr>
            <a:spLocks noGrp="1"/>
          </p:cNvSpPr>
          <p:nvPr>
            <p:ph type="sldNum" sz="quarter" idx="10"/>
          </p:nvPr>
        </p:nvSpPr>
        <p:spPr/>
        <p:txBody>
          <a:bodyPr/>
          <a:lstStyle/>
          <a:p>
            <a:fld id="{75B1F776-D415-4EC7-8A19-2136FCC4AE8C}" type="slidenum">
              <a:rPr lang="nb-NO" smtClean="0"/>
              <a:t>21</a:t>
            </a:fld>
            <a:endParaRPr lang="nb-NO"/>
          </a:p>
        </p:txBody>
      </p:sp>
    </p:spTree>
    <p:extLst>
      <p:ext uri="{BB962C8B-B14F-4D97-AF65-F5344CB8AC3E}">
        <p14:creationId xmlns:p14="http://schemas.microsoft.com/office/powerpoint/2010/main" val="327632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I </a:t>
            </a:r>
            <a:r>
              <a:rPr lang="nb-NO" dirty="0" err="1" smtClean="0"/>
              <a:t>will</a:t>
            </a:r>
            <a:r>
              <a:rPr lang="nb-NO" dirty="0" smtClean="0"/>
              <a:t> not og </a:t>
            </a:r>
            <a:r>
              <a:rPr lang="nb-NO" dirty="0" err="1" smtClean="0"/>
              <a:t>though</a:t>
            </a:r>
            <a:r>
              <a:rPr lang="nb-NO" dirty="0" smtClean="0"/>
              <a:t> </a:t>
            </a:r>
            <a:r>
              <a:rPr lang="nb-NO" dirty="0" err="1" smtClean="0"/>
              <a:t>this</a:t>
            </a:r>
            <a:r>
              <a:rPr lang="nb-NO" dirty="0" smtClean="0"/>
              <a:t> in </a:t>
            </a:r>
            <a:r>
              <a:rPr lang="nb-NO" dirty="0" err="1" smtClean="0"/>
              <a:t>detail</a:t>
            </a:r>
            <a:r>
              <a:rPr lang="nb-NO" dirty="0" smtClean="0"/>
              <a:t>, </a:t>
            </a:r>
            <a:r>
              <a:rPr lang="nb-NO" dirty="0" err="1" smtClean="0"/>
              <a:t>but</a:t>
            </a:r>
            <a:r>
              <a:rPr lang="nb-NO" baseline="0" dirty="0" smtClean="0"/>
              <a:t> </a:t>
            </a:r>
            <a:r>
              <a:rPr lang="nb-NO" baseline="0" dirty="0" err="1" smtClean="0"/>
              <a:t>there</a:t>
            </a:r>
            <a:r>
              <a:rPr lang="nb-NO" baseline="0" dirty="0" smtClean="0"/>
              <a:t> is a NTNU </a:t>
            </a:r>
            <a:r>
              <a:rPr lang="nb-NO" baseline="0" dirty="0" err="1" smtClean="0"/>
              <a:t>wikipage</a:t>
            </a:r>
            <a:r>
              <a:rPr lang="nb-NO" baseline="0" dirty="0" smtClean="0"/>
              <a:t> </a:t>
            </a:r>
            <a:r>
              <a:rPr lang="nb-NO" baseline="0" dirty="0" err="1" smtClean="0"/>
              <a:t>with</a:t>
            </a:r>
            <a:r>
              <a:rPr lang="nb-NO" baseline="0" dirty="0" smtClean="0"/>
              <a:t> HSE-</a:t>
            </a:r>
            <a:r>
              <a:rPr lang="nb-NO" baseline="0" smtClean="0"/>
              <a:t>information</a:t>
            </a:r>
            <a:endParaRPr lang="nb-NO" dirty="0"/>
          </a:p>
        </p:txBody>
      </p:sp>
      <p:sp>
        <p:nvSpPr>
          <p:cNvPr id="4" name="Slide Number Placeholder 3"/>
          <p:cNvSpPr>
            <a:spLocks noGrp="1"/>
          </p:cNvSpPr>
          <p:nvPr>
            <p:ph type="sldNum" sz="quarter" idx="10"/>
          </p:nvPr>
        </p:nvSpPr>
        <p:spPr/>
        <p:txBody>
          <a:bodyPr/>
          <a:lstStyle/>
          <a:p>
            <a:fld id="{75B1F776-D415-4EC7-8A19-2136FCC4AE8C}" type="slidenum">
              <a:rPr lang="nb-NO" smtClean="0"/>
              <a:t>23</a:t>
            </a:fld>
            <a:endParaRPr lang="nb-NO"/>
          </a:p>
        </p:txBody>
      </p:sp>
    </p:spTree>
    <p:extLst>
      <p:ext uri="{BB962C8B-B14F-4D97-AF65-F5344CB8AC3E}">
        <p14:creationId xmlns:p14="http://schemas.microsoft.com/office/powerpoint/2010/main" val="27069326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Plassholder for lysbilde 1"/>
          <p:cNvSpPr>
            <a:spLocks noGrp="1" noRot="1" noChangeAspect="1" noTextEdit="1"/>
          </p:cNvSpPr>
          <p:nvPr>
            <p:ph type="sldImg"/>
          </p:nvPr>
        </p:nvSpPr>
        <p:spPr>
          <a:ln/>
        </p:spPr>
      </p:sp>
      <p:sp>
        <p:nvSpPr>
          <p:cNvPr id="17410" name="Plassholder for notater 2"/>
          <p:cNvSpPr>
            <a:spLocks noGrp="1"/>
          </p:cNvSpPr>
          <p:nvPr>
            <p:ph type="body" idx="1"/>
          </p:nvPr>
        </p:nvSpPr>
        <p:spPr>
          <a:noFill/>
        </p:spPr>
        <p:txBody>
          <a:bodyPr/>
          <a:lstStyle/>
          <a:p>
            <a:r>
              <a:rPr lang="nb-NO" dirty="0" smtClean="0"/>
              <a:t>Navn og bilde på fagbestiller ved aktuell enhet kan settes inn.</a:t>
            </a:r>
          </a:p>
          <a:p>
            <a:endParaRPr lang="nb-NO" dirty="0" smtClean="0"/>
          </a:p>
          <a:p>
            <a:r>
              <a:rPr lang="nb-NO" dirty="0" smtClean="0"/>
              <a:t> </a:t>
            </a:r>
          </a:p>
        </p:txBody>
      </p:sp>
      <p:sp>
        <p:nvSpPr>
          <p:cNvPr id="17411" name="Plassholder for lysbildenummer 3"/>
          <p:cNvSpPr>
            <a:spLocks noGrp="1"/>
          </p:cNvSpPr>
          <p:nvPr>
            <p:ph type="sldNum" sz="quarter" idx="5"/>
          </p:nvPr>
        </p:nvSpPr>
        <p:spPr>
          <a:noFill/>
          <a:ln>
            <a:miter lim="800000"/>
            <a:headEnd/>
            <a:tailEnd/>
          </a:ln>
        </p:spPr>
        <p:txBody>
          <a:bodyPr/>
          <a:lstStyle/>
          <a:p>
            <a:fld id="{E25D129B-2F3D-48C2-9354-6899A0036351}" type="slidenum">
              <a:rPr lang="nn-NO" smtClean="0">
                <a:solidFill>
                  <a:prstClr val="black"/>
                </a:solidFill>
              </a:rPr>
              <a:pPr/>
              <a:t>26</a:t>
            </a:fld>
            <a:endParaRPr lang="nn-NO" smtClean="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Plassholder for lysbilde 1"/>
          <p:cNvSpPr>
            <a:spLocks noGrp="1" noRot="1" noChangeAspect="1"/>
          </p:cNvSpPr>
          <p:nvPr>
            <p:ph type="sldImg"/>
          </p:nvPr>
        </p:nvSpPr>
        <p:spPr>
          <a:ln/>
        </p:spPr>
      </p:sp>
      <p:sp>
        <p:nvSpPr>
          <p:cNvPr id="19458" name="Plassholder for notater 2"/>
          <p:cNvSpPr>
            <a:spLocks noGrp="1"/>
          </p:cNvSpPr>
          <p:nvPr>
            <p:ph type="body" idx="1"/>
          </p:nvPr>
        </p:nvSpPr>
        <p:spPr>
          <a:noFill/>
        </p:spPr>
        <p:txBody>
          <a:bodyPr/>
          <a:lstStyle/>
          <a:p>
            <a:r>
              <a:rPr lang="nb-NO" dirty="0" smtClean="0"/>
              <a:t>Enhetenes egne stoffkartotek-kontakter vil være med bilde og navn</a:t>
            </a:r>
          </a:p>
          <a:p>
            <a:endParaRPr lang="nb-NO" dirty="0" smtClean="0"/>
          </a:p>
          <a:p>
            <a:r>
              <a:rPr lang="nb-NO" dirty="0" smtClean="0">
                <a:solidFill>
                  <a:srgbClr val="000000"/>
                </a:solidFill>
              </a:rPr>
              <a:t>Når man </a:t>
            </a:r>
            <a:r>
              <a:rPr lang="nb-NO" dirty="0" err="1" smtClean="0">
                <a:solidFill>
                  <a:srgbClr val="000000"/>
                </a:solidFill>
              </a:rPr>
              <a:t>risikovurdere</a:t>
            </a:r>
            <a:r>
              <a:rPr lang="nb-NO" dirty="0" smtClean="0">
                <a:solidFill>
                  <a:srgbClr val="000000"/>
                </a:solidFill>
              </a:rPr>
              <a:t> kjemikalier i </a:t>
            </a:r>
            <a:r>
              <a:rPr lang="nb-NO" dirty="0" err="1" smtClean="0">
                <a:solidFill>
                  <a:srgbClr val="000000"/>
                </a:solidFill>
              </a:rPr>
              <a:t>EcoOnline</a:t>
            </a:r>
            <a:r>
              <a:rPr lang="nb-NO" dirty="0" smtClean="0">
                <a:solidFill>
                  <a:srgbClr val="000000"/>
                </a:solidFill>
              </a:rPr>
              <a:t> vil man komme ut med en fargekode </a:t>
            </a:r>
            <a:r>
              <a:rPr lang="nb-NO" dirty="0" err="1" smtClean="0">
                <a:solidFill>
                  <a:srgbClr val="000000"/>
                </a:solidFill>
              </a:rPr>
              <a:t>orange</a:t>
            </a:r>
            <a:r>
              <a:rPr lang="nb-NO" dirty="0" smtClean="0">
                <a:solidFill>
                  <a:srgbClr val="000000"/>
                </a:solidFill>
              </a:rPr>
              <a:t> som er akseptabel, mens rødt vil ikke være akseptabel bruk. Man kan ikke bruke </a:t>
            </a:r>
            <a:r>
              <a:rPr lang="nb-NO" dirty="0" err="1" smtClean="0">
                <a:solidFill>
                  <a:srgbClr val="000000"/>
                </a:solidFill>
              </a:rPr>
              <a:t>kjemikaliet</a:t>
            </a:r>
            <a:endParaRPr lang="nb-NO" dirty="0" smtClean="0">
              <a:solidFill>
                <a:srgbClr val="000000"/>
              </a:solidFill>
            </a:endParaRPr>
          </a:p>
          <a:p>
            <a:endParaRPr lang="nb-NO" dirty="0" smtClean="0">
              <a:solidFill>
                <a:srgbClr val="000000"/>
              </a:solidFill>
            </a:endParaRPr>
          </a:p>
          <a:p>
            <a:r>
              <a:rPr lang="nb-NO" dirty="0" smtClean="0">
                <a:solidFill>
                  <a:srgbClr val="000000"/>
                </a:solidFill>
              </a:rPr>
              <a:t>----</a:t>
            </a:r>
          </a:p>
          <a:p>
            <a:endParaRPr lang="nb-NO" dirty="0" smtClean="0">
              <a:solidFill>
                <a:srgbClr val="000000"/>
              </a:solidFill>
            </a:endParaRPr>
          </a:p>
          <a:p>
            <a:r>
              <a:rPr lang="nb-NO" sz="1200" b="1" i="0" u="none" strike="noStrike" kern="1200" baseline="0" dirty="0" smtClean="0">
                <a:solidFill>
                  <a:schemeClr val="tx1"/>
                </a:solidFill>
                <a:latin typeface="+mn-lt"/>
                <a:ea typeface="+mn-ea"/>
                <a:cs typeface="+mn-cs"/>
              </a:rPr>
              <a:t>RISIKOVURDERING AV KJEMIKALIER I KJEMIKALIEREGISTERET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 Kjemikalieregisteret til UiB bruker løsningen </a:t>
            </a:r>
            <a:r>
              <a:rPr lang="nb-NO" sz="1200" b="0" i="0" u="none" strike="noStrike" kern="1200" baseline="0" dirty="0" err="1" smtClean="0">
                <a:solidFill>
                  <a:schemeClr val="tx1"/>
                </a:solidFill>
                <a:latin typeface="+mn-lt"/>
                <a:ea typeface="+mn-ea"/>
                <a:cs typeface="+mn-cs"/>
              </a:rPr>
              <a:t>ECOarchive</a:t>
            </a:r>
            <a:r>
              <a:rPr lang="nb-NO" sz="1200" b="0" i="0" u="none" strike="noStrike" kern="1200" baseline="0" dirty="0" smtClean="0">
                <a:solidFill>
                  <a:schemeClr val="tx1"/>
                </a:solidFill>
                <a:latin typeface="+mn-lt"/>
                <a:ea typeface="+mn-ea"/>
                <a:cs typeface="+mn-cs"/>
              </a:rPr>
              <a:t> fra </a:t>
            </a:r>
            <a:r>
              <a:rPr lang="nb-NO" sz="1200" b="0" i="0" u="none" strike="noStrike" kern="1200" baseline="0" dirty="0" err="1" smtClean="0">
                <a:solidFill>
                  <a:schemeClr val="tx1"/>
                </a:solidFill>
                <a:latin typeface="+mn-lt"/>
                <a:ea typeface="+mn-ea"/>
                <a:cs typeface="+mn-cs"/>
              </a:rPr>
              <a:t>ECOonline</a:t>
            </a:r>
            <a:r>
              <a:rPr lang="nb-NO" sz="1200" b="0" i="0" u="none" strike="noStrike" kern="1200" baseline="0" dirty="0" smtClean="0">
                <a:solidFill>
                  <a:schemeClr val="tx1"/>
                </a:solidFill>
                <a:latin typeface="+mn-lt"/>
                <a:ea typeface="+mn-ea"/>
                <a:cs typeface="+mn-cs"/>
              </a:rPr>
              <a:t> som et verktøy til å kartlegge og </a:t>
            </a:r>
            <a:r>
              <a:rPr lang="nb-NO" sz="1200" b="0" i="0" u="none" strike="noStrike" kern="1200" baseline="0" dirty="0" err="1" smtClean="0">
                <a:solidFill>
                  <a:schemeClr val="tx1"/>
                </a:solidFill>
                <a:latin typeface="+mn-lt"/>
                <a:ea typeface="+mn-ea"/>
                <a:cs typeface="+mn-cs"/>
              </a:rPr>
              <a:t>risikovurdere</a:t>
            </a:r>
            <a:r>
              <a:rPr lang="nb-NO" sz="1200" b="0" i="0" u="none" strike="noStrike" kern="1200" baseline="0" dirty="0" smtClean="0">
                <a:solidFill>
                  <a:schemeClr val="tx1"/>
                </a:solidFill>
                <a:latin typeface="+mn-lt"/>
                <a:ea typeface="+mn-ea"/>
                <a:cs typeface="+mn-cs"/>
              </a:rPr>
              <a:t> kjemikalier og helsefarlige biologiske faktorer. Når det vurderes å ta i bruk kjemikalier som ikke er knyttet til en arbeidsinstruks, skal risikovurdering som beskrevet i dette dokumentet gjennomføres før </a:t>
            </a:r>
            <a:r>
              <a:rPr lang="nb-NO" sz="1200" b="0" i="0" u="none" strike="noStrike" kern="1200" baseline="0" dirty="0" err="1" smtClean="0">
                <a:solidFill>
                  <a:schemeClr val="tx1"/>
                </a:solidFill>
                <a:latin typeface="+mn-lt"/>
                <a:ea typeface="+mn-ea"/>
                <a:cs typeface="+mn-cs"/>
              </a:rPr>
              <a:t>kjemikaliet</a:t>
            </a:r>
            <a:r>
              <a:rPr lang="nb-NO" sz="1200" b="0" i="0" u="none" strike="noStrike" kern="1200" baseline="0" dirty="0" smtClean="0">
                <a:solidFill>
                  <a:schemeClr val="tx1"/>
                </a:solidFill>
                <a:latin typeface="+mn-lt"/>
                <a:ea typeface="+mn-ea"/>
                <a:cs typeface="+mn-cs"/>
              </a:rPr>
              <a:t> tas i bruk. </a:t>
            </a:r>
          </a:p>
          <a:p>
            <a:r>
              <a:rPr lang="nb-NO" sz="1200" b="0" i="0" u="none" strike="noStrike" kern="1200" baseline="0" dirty="0" smtClean="0">
                <a:solidFill>
                  <a:schemeClr val="tx1"/>
                </a:solidFill>
                <a:latin typeface="+mn-lt"/>
                <a:ea typeface="+mn-ea"/>
                <a:cs typeface="+mn-cs"/>
              </a:rPr>
              <a:t>Risikovurdering i Kjemikalieregisteret innbefatter: </a:t>
            </a:r>
          </a:p>
          <a:p>
            <a:r>
              <a:rPr lang="nb-NO" sz="1200" b="0" i="0" u="none" strike="noStrike" kern="1200" baseline="0" dirty="0" smtClean="0">
                <a:solidFill>
                  <a:schemeClr val="tx1"/>
                </a:solidFill>
                <a:latin typeface="+mn-lt"/>
                <a:ea typeface="+mn-ea"/>
                <a:cs typeface="+mn-cs"/>
              </a:rPr>
              <a:t>Kjemikalienes iboende egenskaper beskrevet av R-setninger/H-setninger </a:t>
            </a:r>
          </a:p>
          <a:p>
            <a:r>
              <a:rPr lang="nb-NO" sz="1200" b="0" i="0" u="none" strike="noStrike" kern="1200" baseline="0" dirty="0" smtClean="0">
                <a:solidFill>
                  <a:schemeClr val="tx1"/>
                </a:solidFill>
                <a:latin typeface="+mn-lt"/>
                <a:ea typeface="+mn-ea"/>
                <a:cs typeface="+mn-cs"/>
              </a:rPr>
              <a:t>Spesielle egenskaper og farer som kan utløse krav om register gitt blant annet i Kjemikalieforskriftens § 28 </a:t>
            </a:r>
          </a:p>
          <a:p>
            <a:r>
              <a:rPr lang="nb-NO" sz="1200" b="0" i="0" u="none" strike="noStrike" kern="1200" baseline="0" dirty="0" smtClean="0">
                <a:solidFill>
                  <a:schemeClr val="tx1"/>
                </a:solidFill>
                <a:latin typeface="+mn-lt"/>
                <a:ea typeface="+mn-ea"/>
                <a:cs typeface="+mn-cs"/>
              </a:rPr>
              <a:t>Beskrivelse av bruksmåte gradert etter fare for eksponering </a:t>
            </a:r>
          </a:p>
          <a:p>
            <a:r>
              <a:rPr lang="nb-NO" sz="1200" b="0" i="0" u="none" strike="noStrike" kern="1200" baseline="0" dirty="0" smtClean="0">
                <a:solidFill>
                  <a:schemeClr val="tx1"/>
                </a:solidFill>
                <a:latin typeface="+mn-lt"/>
                <a:ea typeface="+mn-ea"/>
                <a:cs typeface="+mn-cs"/>
              </a:rPr>
              <a:t>Årlig forbruk </a:t>
            </a:r>
          </a:p>
          <a:p>
            <a:r>
              <a:rPr lang="nb-NO" sz="1200" b="0" i="0" u="none" strike="noStrike" kern="1200" baseline="0" dirty="0" smtClean="0">
                <a:solidFill>
                  <a:schemeClr val="tx1"/>
                </a:solidFill>
                <a:latin typeface="+mn-lt"/>
                <a:ea typeface="+mn-ea"/>
                <a:cs typeface="+mn-cs"/>
              </a:rPr>
              <a:t>Lagerbeholdning </a:t>
            </a:r>
          </a:p>
          <a:p>
            <a:r>
              <a:rPr lang="nb-NO" sz="1200" b="0" i="0" u="none" strike="noStrike" kern="1200" baseline="0" dirty="0" smtClean="0">
                <a:solidFill>
                  <a:schemeClr val="tx1"/>
                </a:solidFill>
                <a:latin typeface="+mn-lt"/>
                <a:ea typeface="+mn-ea"/>
                <a:cs typeface="+mn-cs"/>
              </a:rPr>
              <a:t>Overstyring (ved risikoforhold som tilsier dette kan risikobildet overstyres i begge retninger) </a:t>
            </a:r>
          </a:p>
          <a:p>
            <a:r>
              <a:rPr lang="nb-NO" sz="1200" b="0" i="0" u="none" strike="noStrike" kern="1200" baseline="0" dirty="0" smtClean="0">
                <a:solidFill>
                  <a:schemeClr val="tx1"/>
                </a:solidFill>
                <a:latin typeface="+mn-lt"/>
                <a:ea typeface="+mn-ea"/>
                <a:cs typeface="+mn-cs"/>
              </a:rPr>
              <a:t>Tiltaksliste </a:t>
            </a:r>
          </a:p>
          <a:p>
            <a:r>
              <a:rPr lang="nb-NO" sz="1200" b="0" i="0" u="none" strike="noStrike" kern="1200" baseline="0" dirty="0" smtClean="0">
                <a:solidFill>
                  <a:schemeClr val="tx1"/>
                </a:solidFill>
                <a:latin typeface="+mn-lt"/>
                <a:ea typeface="+mn-ea"/>
                <a:cs typeface="+mn-cs"/>
              </a:rPr>
              <a:t>Beskrivelse av vurderinger rundt substitusjon </a:t>
            </a:r>
          </a:p>
          <a:p>
            <a:endParaRPr lang="nb-NO" sz="1200" b="0" i="0" u="none" strike="noStrike" kern="1200" baseline="0" dirty="0" smtClean="0">
              <a:solidFill>
                <a:schemeClr val="tx1"/>
              </a:solidFill>
              <a:latin typeface="+mn-lt"/>
              <a:ea typeface="+mn-ea"/>
              <a:cs typeface="+mn-cs"/>
            </a:endParaRPr>
          </a:p>
          <a:p>
            <a:r>
              <a:rPr lang="nb-NO" sz="1200" b="0" i="0" u="sng" strike="noStrike" kern="1200" baseline="0" dirty="0" smtClean="0">
                <a:solidFill>
                  <a:schemeClr val="tx1"/>
                </a:solidFill>
                <a:latin typeface="+mn-lt"/>
                <a:ea typeface="+mn-ea"/>
                <a:cs typeface="+mn-cs"/>
              </a:rPr>
              <a:t>Beskrivelse av risikovurdering i forhold til krav gitt i § 6 kjemikalieforskriften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Risikovurderingen skal særlig ta hensyn til: </a:t>
            </a:r>
          </a:p>
          <a:p>
            <a:r>
              <a:rPr lang="nb-NO" sz="1200" b="0" i="0" u="none" strike="noStrike" kern="1200" baseline="0" dirty="0" smtClean="0">
                <a:solidFill>
                  <a:schemeClr val="tx1"/>
                </a:solidFill>
                <a:latin typeface="+mn-lt"/>
                <a:ea typeface="+mn-ea"/>
                <a:cs typeface="+mn-cs"/>
              </a:rPr>
              <a:t>kjemikalienes farlige egenskaper </a:t>
            </a:r>
          </a:p>
          <a:p>
            <a:r>
              <a:rPr lang="nb-NO" sz="1200" b="0" i="0" u="none" strike="noStrike" kern="1200" baseline="0" dirty="0" smtClean="0">
                <a:solidFill>
                  <a:schemeClr val="tx1"/>
                </a:solidFill>
                <a:latin typeface="+mn-lt"/>
                <a:ea typeface="+mn-ea"/>
                <a:cs typeface="+mn-cs"/>
              </a:rPr>
              <a:t>Dette ledd må sees i sammenheng med ledd b) </a:t>
            </a:r>
          </a:p>
          <a:p>
            <a:r>
              <a:rPr lang="nb-NO" sz="1200" b="0" i="0" u="none" strike="noStrike" kern="1200" baseline="0" dirty="0" smtClean="0">
                <a:solidFill>
                  <a:schemeClr val="tx1"/>
                </a:solidFill>
                <a:latin typeface="+mn-lt"/>
                <a:ea typeface="+mn-ea"/>
                <a:cs typeface="+mn-cs"/>
              </a:rPr>
              <a:t>Sikkerhetsdatablader ligger tilgjengelig i </a:t>
            </a:r>
            <a:r>
              <a:rPr lang="nb-NO" sz="1200" b="0" i="0" u="none" strike="noStrike" kern="1200" baseline="0" dirty="0" err="1" smtClean="0">
                <a:solidFill>
                  <a:schemeClr val="tx1"/>
                </a:solidFill>
                <a:latin typeface="+mn-lt"/>
                <a:ea typeface="+mn-ea"/>
                <a:cs typeface="+mn-cs"/>
              </a:rPr>
              <a:t>ECOcenter</a:t>
            </a:r>
            <a:r>
              <a:rPr lang="nb-NO" sz="1200" b="0" i="0" u="none" strike="noStrike" kern="1200" baseline="0" dirty="0" smtClean="0">
                <a:solidFill>
                  <a:schemeClr val="tx1"/>
                </a:solidFill>
                <a:latin typeface="+mn-lt"/>
                <a:ea typeface="+mn-ea"/>
                <a:cs typeface="+mn-cs"/>
              </a:rPr>
              <a:t>. Disse oppdateres kontinuerlig av kjemikalieleverandørene eller legges inn via </a:t>
            </a:r>
            <a:r>
              <a:rPr lang="nb-NO" sz="1200" b="0" i="0" u="none" strike="noStrike" kern="1200" baseline="0" dirty="0" err="1" smtClean="0">
                <a:solidFill>
                  <a:schemeClr val="tx1"/>
                </a:solidFill>
                <a:latin typeface="+mn-lt"/>
                <a:ea typeface="+mn-ea"/>
                <a:cs typeface="+mn-cs"/>
              </a:rPr>
              <a:t>ECOplus</a:t>
            </a:r>
            <a:r>
              <a:rPr lang="nb-NO" sz="1200" b="0" i="0" u="none" strike="noStrike" kern="1200" baseline="0" dirty="0" smtClean="0">
                <a:solidFill>
                  <a:schemeClr val="tx1"/>
                </a:solidFill>
                <a:latin typeface="+mn-lt"/>
                <a:ea typeface="+mn-ea"/>
                <a:cs typeface="+mn-cs"/>
              </a:rPr>
              <a:t> som er en tjeneste levert av </a:t>
            </a:r>
            <a:r>
              <a:rPr lang="nb-NO" sz="1200" b="0" i="0" u="none" strike="noStrike" kern="1200" baseline="0" dirty="0" err="1" smtClean="0">
                <a:solidFill>
                  <a:schemeClr val="tx1"/>
                </a:solidFill>
                <a:latin typeface="+mn-lt"/>
                <a:ea typeface="+mn-ea"/>
                <a:cs typeface="+mn-cs"/>
              </a:rPr>
              <a:t>ECOonline</a:t>
            </a:r>
            <a:r>
              <a:rPr lang="nb-NO" sz="1200" b="0" i="0" u="none" strike="noStrike" kern="1200" baseline="0" dirty="0" smtClean="0">
                <a:solidFill>
                  <a:schemeClr val="tx1"/>
                </a:solidFill>
                <a:latin typeface="+mn-lt"/>
                <a:ea typeface="+mn-ea"/>
                <a:cs typeface="+mn-cs"/>
              </a:rPr>
              <a:t>. På denne måten har UiBs brukere til en hver tid tilgjengelig den nyeste HMS-informasjon om produktene. I tillegg vil sikkerhetsdatablad og informasjonsblad legges inn av brukerne selv i </a:t>
            </a:r>
            <a:r>
              <a:rPr lang="nb-NO" sz="1200" b="0" i="0" u="none" strike="noStrike" kern="1200" baseline="0" dirty="0" err="1" smtClean="0">
                <a:solidFill>
                  <a:schemeClr val="tx1"/>
                </a:solidFill>
                <a:latin typeface="+mn-lt"/>
                <a:ea typeface="+mn-ea"/>
                <a:cs typeface="+mn-cs"/>
              </a:rPr>
              <a:t>ECOarchive</a:t>
            </a:r>
            <a:r>
              <a:rPr lang="nb-NO" sz="1200" b="0" i="0" u="none" strike="noStrike" kern="1200" baseline="0" dirty="0" smtClean="0">
                <a:solidFill>
                  <a:schemeClr val="tx1"/>
                </a:solidFill>
                <a:latin typeface="+mn-lt"/>
                <a:ea typeface="+mn-ea"/>
                <a:cs typeface="+mn-cs"/>
              </a:rPr>
              <a:t>. </a:t>
            </a:r>
          </a:p>
          <a:p>
            <a:r>
              <a:rPr lang="nb-NO" sz="1200" b="0" i="0" u="none" strike="noStrike" kern="1200" baseline="0" dirty="0" smtClean="0">
                <a:solidFill>
                  <a:schemeClr val="tx1"/>
                </a:solidFill>
                <a:latin typeface="+mn-lt"/>
                <a:ea typeface="+mn-ea"/>
                <a:cs typeface="+mn-cs"/>
              </a:rPr>
              <a:t>Kjemikalienes iboende egenskaper beskrives av merkingen og fareidentifikasjonen til produktet. I en overgangsperiode vil det både eksistere merking etter DSD/DPD og CLP, det samme gjelder fareidentifikasjonen i R-setninger og H-setninger. Kjemikalienes iboende egenskap er kategorisert i klasse 1-7, hvor 7 er den mest potente. Dette vil i den samlede vurdering bli tatt hensyn til. </a:t>
            </a: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leverandørens informasjon om risiko for helse, miljø og sikkerhet </a:t>
            </a:r>
          </a:p>
          <a:p>
            <a:r>
              <a:rPr lang="nb-NO" sz="1200" b="0" i="0" u="none" strike="noStrike" kern="1200" baseline="0" dirty="0" smtClean="0">
                <a:solidFill>
                  <a:schemeClr val="tx1"/>
                </a:solidFill>
                <a:latin typeface="+mn-lt"/>
                <a:ea typeface="+mn-ea"/>
                <a:cs typeface="+mn-cs"/>
              </a:rPr>
              <a:t>Leverandøren beskrivelse av iboende egenskaper er gitt i sikkerhetsdatablader og informasjonsblader i </a:t>
            </a:r>
            <a:r>
              <a:rPr lang="nb-NO" sz="1200" b="0" i="0" u="none" strike="noStrike" kern="1200" baseline="0" dirty="0" err="1" smtClean="0">
                <a:solidFill>
                  <a:schemeClr val="tx1"/>
                </a:solidFill>
                <a:latin typeface="+mn-lt"/>
                <a:ea typeface="+mn-ea"/>
                <a:cs typeface="+mn-cs"/>
              </a:rPr>
              <a:t>ECOarchive</a:t>
            </a:r>
            <a:r>
              <a:rPr lang="nb-NO" sz="1200" b="0" i="0" u="none" strike="noStrike" kern="1200" baseline="0" dirty="0" smtClean="0">
                <a:solidFill>
                  <a:schemeClr val="tx1"/>
                </a:solidFill>
                <a:latin typeface="+mn-lt"/>
                <a:ea typeface="+mn-ea"/>
                <a:cs typeface="+mn-cs"/>
              </a:rPr>
              <a:t>. </a:t>
            </a: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c) forholdene på arbeidsplassen der kjemikaliene forekommer </a:t>
            </a:r>
          </a:p>
          <a:p>
            <a:r>
              <a:rPr lang="nb-NO" sz="1200" b="0" i="0" u="none" strike="noStrike" kern="1200" baseline="0" dirty="0" smtClean="0">
                <a:solidFill>
                  <a:schemeClr val="tx1"/>
                </a:solidFill>
                <a:latin typeface="+mn-lt"/>
                <a:ea typeface="+mn-ea"/>
                <a:cs typeface="+mn-cs"/>
              </a:rPr>
              <a:t>UiB bruker lokasjonstypen ”</a:t>
            </a:r>
            <a:r>
              <a:rPr lang="nb-NO" sz="1200" b="0" i="0" u="none" strike="noStrike" kern="1200" baseline="0" dirty="0" err="1" smtClean="0">
                <a:solidFill>
                  <a:schemeClr val="tx1"/>
                </a:solidFill>
                <a:latin typeface="+mn-lt"/>
                <a:ea typeface="+mn-ea"/>
                <a:cs typeface="+mn-cs"/>
              </a:rPr>
              <a:t>Laboratorie</a:t>
            </a:r>
            <a:r>
              <a:rPr lang="nb-NO" sz="1200" b="0" i="0" u="none" strike="noStrike" kern="1200" baseline="0" dirty="0" smtClean="0">
                <a:solidFill>
                  <a:schemeClr val="tx1"/>
                </a:solidFill>
                <a:latin typeface="+mn-lt"/>
                <a:ea typeface="+mn-ea"/>
                <a:cs typeface="+mn-cs"/>
              </a:rPr>
              <a:t>” og utvidet lokasjonsbeskrivelse </a:t>
            </a:r>
            <a:r>
              <a:rPr lang="nb-NO" sz="1200" b="0" i="0" u="none" strike="noStrike" kern="1200" baseline="0" dirty="0" err="1" smtClean="0">
                <a:solidFill>
                  <a:schemeClr val="tx1"/>
                </a:solidFill>
                <a:latin typeface="+mn-lt"/>
                <a:ea typeface="+mn-ea"/>
                <a:cs typeface="+mn-cs"/>
              </a:rPr>
              <a:t>ECOarchive</a:t>
            </a:r>
            <a:r>
              <a:rPr lang="nb-NO" sz="1200" b="0" i="0" u="none" strike="noStrike" kern="1200" baseline="0" dirty="0" smtClean="0">
                <a:solidFill>
                  <a:schemeClr val="tx1"/>
                </a:solidFill>
                <a:latin typeface="+mn-lt"/>
                <a:ea typeface="+mn-ea"/>
                <a:cs typeface="+mn-cs"/>
              </a:rPr>
              <a:t> for å beskrive forholdene på arbeidsplassen. Det er da mulig å kategorisere laboratoriet i klasse 1-5 ut i fra behov for beskyttelse etter faregraden til kjemikaliene. Dette kan sammenlignes med inneslutningsgrader beskrevet i lovgivningen innen strålevern og arbeid med biologiske faktorer. UiB vil arbeide for at de fleste forskningslaboratorier vil etterleve kravene til sikkerhetsnivå 3 som vil innbefatte at følgende verneinnretninger og verneutstyr eksisterer: </a:t>
            </a:r>
          </a:p>
          <a:p>
            <a:r>
              <a:rPr lang="nb-NO" sz="1200" b="0" i="0" u="none" strike="noStrike" kern="1200" baseline="0" dirty="0" smtClean="0">
                <a:solidFill>
                  <a:schemeClr val="tx1"/>
                </a:solidFill>
                <a:latin typeface="+mn-lt"/>
                <a:ea typeface="+mn-ea"/>
                <a:cs typeface="+mn-cs"/>
              </a:rPr>
              <a:t>Sikkerhetsutstyr </a:t>
            </a:r>
          </a:p>
          <a:p>
            <a:r>
              <a:rPr lang="nb-NO" sz="1200" b="0" i="0" u="none" strike="noStrike" kern="1200" baseline="0" dirty="0" smtClean="0">
                <a:solidFill>
                  <a:schemeClr val="tx1"/>
                </a:solidFill>
                <a:latin typeface="+mn-lt"/>
                <a:ea typeface="+mn-ea"/>
                <a:cs typeface="+mn-cs"/>
              </a:rPr>
              <a:t>Øye/</a:t>
            </a:r>
            <a:r>
              <a:rPr lang="nb-NO" sz="1200" b="0" i="0" u="none" strike="noStrike" kern="1200" baseline="0" dirty="0" err="1" smtClean="0">
                <a:solidFill>
                  <a:schemeClr val="tx1"/>
                </a:solidFill>
                <a:latin typeface="+mn-lt"/>
                <a:ea typeface="+mn-ea"/>
                <a:cs typeface="+mn-cs"/>
              </a:rPr>
              <a:t>nøddusj</a:t>
            </a:r>
            <a:r>
              <a:rPr lang="nb-NO" sz="1200" b="0" i="0" u="none" strike="noStrike" kern="1200" baseline="0" dirty="0" smtClean="0">
                <a:solidFill>
                  <a:schemeClr val="tx1"/>
                </a:solidFill>
                <a:latin typeface="+mn-lt"/>
                <a:ea typeface="+mn-ea"/>
                <a:cs typeface="+mn-cs"/>
              </a:rPr>
              <a:t> </a:t>
            </a:r>
          </a:p>
          <a:p>
            <a:r>
              <a:rPr lang="nb-NO" sz="1200" b="1" i="0" u="none" strike="noStrike" kern="1200" baseline="0" dirty="0" smtClean="0">
                <a:solidFill>
                  <a:schemeClr val="tx1"/>
                </a:solidFill>
                <a:latin typeface="+mn-lt"/>
                <a:ea typeface="+mn-ea"/>
                <a:cs typeface="+mn-cs"/>
              </a:rPr>
              <a:t>RISIKOVURDERING AV KJEMIKALIER I KJEMIKALIEREGISTERET </a:t>
            </a:r>
            <a:endParaRPr lang="nb-NO" sz="1200" b="0" i="0" u="none" strike="noStrike" kern="1200" baseline="0" dirty="0" smtClean="0">
              <a:solidFill>
                <a:schemeClr val="tx1"/>
              </a:solidFill>
              <a:latin typeface="+mn-lt"/>
              <a:ea typeface="+mn-ea"/>
              <a:cs typeface="+mn-cs"/>
            </a:endParaRP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Oppsamlingssett for </a:t>
            </a:r>
            <a:r>
              <a:rPr lang="nb-NO" sz="1200" b="0" i="0" u="none" strike="noStrike" kern="1200" baseline="0" dirty="0" err="1" smtClean="0">
                <a:solidFill>
                  <a:schemeClr val="tx1"/>
                </a:solidFill>
                <a:latin typeface="+mn-lt"/>
                <a:ea typeface="+mn-ea"/>
                <a:cs typeface="+mn-cs"/>
              </a:rPr>
              <a:t>kjemikaliesøl</a:t>
            </a:r>
            <a:r>
              <a:rPr lang="nb-NO" sz="1200" b="0" i="0" u="none" strike="noStrike" kern="1200" baseline="0" dirty="0" smtClean="0">
                <a:solidFill>
                  <a:schemeClr val="tx1"/>
                </a:solidFill>
                <a:latin typeface="+mn-lt"/>
                <a:ea typeface="+mn-ea"/>
                <a:cs typeface="+mn-cs"/>
              </a:rPr>
              <a:t> </a:t>
            </a:r>
          </a:p>
          <a:p>
            <a:r>
              <a:rPr lang="nb-NO" sz="1200" b="0" i="0" u="none" strike="noStrike" kern="1200" baseline="0" dirty="0" smtClean="0">
                <a:solidFill>
                  <a:schemeClr val="tx1"/>
                </a:solidFill>
                <a:latin typeface="+mn-lt"/>
                <a:ea typeface="+mn-ea"/>
                <a:cs typeface="+mn-cs"/>
              </a:rPr>
              <a:t>Førstehjelpsskrin </a:t>
            </a:r>
          </a:p>
          <a:p>
            <a:r>
              <a:rPr lang="nb-NO" sz="1200" b="0" i="0" u="none" strike="noStrike" kern="1200" baseline="0" dirty="0" smtClean="0">
                <a:solidFill>
                  <a:schemeClr val="tx1"/>
                </a:solidFill>
                <a:latin typeface="+mn-lt"/>
                <a:ea typeface="+mn-ea"/>
                <a:cs typeface="+mn-cs"/>
              </a:rPr>
              <a:t>Tilgang på slukkeutstyr og brannteppe </a:t>
            </a:r>
          </a:p>
          <a:p>
            <a:r>
              <a:rPr lang="nb-NO" sz="1200" b="0" i="0" u="none" strike="noStrike" kern="1200" baseline="0" dirty="0" smtClean="0">
                <a:solidFill>
                  <a:schemeClr val="tx1"/>
                </a:solidFill>
                <a:latin typeface="+mn-lt"/>
                <a:ea typeface="+mn-ea"/>
                <a:cs typeface="+mn-cs"/>
              </a:rPr>
              <a:t>Personlig verneutstyr </a:t>
            </a:r>
          </a:p>
          <a:p>
            <a:pPr lvl="1"/>
            <a:r>
              <a:rPr lang="nb-NO" sz="1200" b="0" i="0" u="none" strike="noStrike" kern="1200" baseline="0" dirty="0" smtClean="0">
                <a:solidFill>
                  <a:schemeClr val="tx1"/>
                </a:solidFill>
                <a:latin typeface="+mn-lt"/>
                <a:ea typeface="+mn-ea"/>
                <a:cs typeface="+mn-cs"/>
              </a:rPr>
              <a:t>• Laboratoriefrakk </a:t>
            </a:r>
          </a:p>
          <a:p>
            <a:r>
              <a:rPr lang="nb-NO" sz="1200" b="0" i="0" u="none" strike="noStrike" kern="1200" baseline="0" dirty="0" smtClean="0">
                <a:solidFill>
                  <a:schemeClr val="tx1"/>
                </a:solidFill>
                <a:latin typeface="+mn-lt"/>
                <a:ea typeface="+mn-ea"/>
                <a:cs typeface="+mn-cs"/>
              </a:rPr>
              <a:t>Sikkerhetsbriller </a:t>
            </a:r>
          </a:p>
          <a:p>
            <a:r>
              <a:rPr lang="nb-NO" sz="1200" b="0" i="0" u="none" strike="noStrike" kern="1200" baseline="0" dirty="0" smtClean="0">
                <a:solidFill>
                  <a:schemeClr val="tx1"/>
                </a:solidFill>
                <a:latin typeface="+mn-lt"/>
                <a:ea typeface="+mn-ea"/>
                <a:cs typeface="+mn-cs"/>
              </a:rPr>
              <a:t>Tilgang på ansiktsskjerm og åndedrettsvern </a:t>
            </a:r>
          </a:p>
          <a:p>
            <a:r>
              <a:rPr lang="nb-NO" sz="1200" b="0" i="0" u="none" strike="noStrike" kern="1200" baseline="0" dirty="0" smtClean="0">
                <a:solidFill>
                  <a:schemeClr val="tx1"/>
                </a:solidFill>
                <a:latin typeface="+mn-lt"/>
                <a:ea typeface="+mn-ea"/>
                <a:cs typeface="+mn-cs"/>
              </a:rPr>
              <a:t>Tilgang på engangshansker og vernehansker </a:t>
            </a:r>
          </a:p>
          <a:p>
            <a:r>
              <a:rPr lang="nb-NO" sz="1200" b="0" i="0" u="none" strike="noStrike" kern="1200" baseline="0" dirty="0" smtClean="0">
                <a:solidFill>
                  <a:schemeClr val="tx1"/>
                </a:solidFill>
                <a:latin typeface="+mn-lt"/>
                <a:ea typeface="+mn-ea"/>
                <a:cs typeface="+mn-cs"/>
              </a:rPr>
              <a:t>Spesialventilasjon </a:t>
            </a:r>
          </a:p>
          <a:p>
            <a:r>
              <a:rPr lang="nb-NO" sz="1200" b="0" i="0" u="none" strike="noStrike" kern="1200" baseline="0" dirty="0" smtClean="0">
                <a:solidFill>
                  <a:schemeClr val="tx1"/>
                </a:solidFill>
                <a:latin typeface="+mn-lt"/>
                <a:ea typeface="+mn-ea"/>
                <a:cs typeface="+mn-cs"/>
              </a:rPr>
              <a:t>Avtrekksskap/sikkerhetsbenk klasse 2 (egen ventilasjonskanal, men kan være i serie med andre spesialventilasjonsenheter) </a:t>
            </a:r>
          </a:p>
          <a:p>
            <a:r>
              <a:rPr lang="nb-NO" sz="1200" b="0" i="0" u="none" strike="noStrike" kern="1200" baseline="0" dirty="0" smtClean="0">
                <a:solidFill>
                  <a:schemeClr val="tx1"/>
                </a:solidFill>
                <a:latin typeface="+mn-lt"/>
                <a:ea typeface="+mn-ea"/>
                <a:cs typeface="+mn-cs"/>
              </a:rPr>
              <a:t>Lokale </a:t>
            </a:r>
          </a:p>
          <a:p>
            <a:r>
              <a:rPr lang="nb-NO" sz="1200" b="0" i="0" u="none" strike="noStrike" kern="1200" baseline="0" dirty="0" smtClean="0">
                <a:solidFill>
                  <a:schemeClr val="tx1"/>
                </a:solidFill>
                <a:latin typeface="+mn-lt"/>
                <a:ea typeface="+mn-ea"/>
                <a:cs typeface="+mn-cs"/>
              </a:rPr>
              <a:t>Negativt trykk </a:t>
            </a:r>
          </a:p>
          <a:p>
            <a:r>
              <a:rPr lang="nb-NO" sz="1200" b="0" i="0" u="none" strike="noStrike" kern="1200" baseline="0" dirty="0" smtClean="0">
                <a:solidFill>
                  <a:schemeClr val="tx1"/>
                </a:solidFill>
                <a:latin typeface="+mn-lt"/>
                <a:ea typeface="+mn-ea"/>
                <a:cs typeface="+mn-cs"/>
              </a:rPr>
              <a:t>Overflater er tette og jevne for å lette rengjøring og eventuell oppsamling ved uhell </a:t>
            </a:r>
          </a:p>
          <a:p>
            <a:r>
              <a:rPr lang="nb-NO" sz="1200" b="0" i="0" u="none" strike="noStrike" kern="1200" baseline="0" dirty="0" smtClean="0">
                <a:solidFill>
                  <a:schemeClr val="tx1"/>
                </a:solidFill>
                <a:latin typeface="+mn-lt"/>
                <a:ea typeface="+mn-ea"/>
                <a:cs typeface="+mn-cs"/>
              </a:rPr>
              <a:t>Overflater er resistente mot kjemikaliebruken </a:t>
            </a:r>
          </a:p>
          <a:p>
            <a:r>
              <a:rPr lang="nb-NO" sz="1200" b="0" i="0" u="none" strike="noStrike" kern="1200" baseline="0" dirty="0" smtClean="0">
                <a:solidFill>
                  <a:schemeClr val="tx1"/>
                </a:solidFill>
                <a:latin typeface="+mn-lt"/>
                <a:ea typeface="+mn-ea"/>
                <a:cs typeface="+mn-cs"/>
              </a:rPr>
              <a:t>Tilgang på vask </a:t>
            </a:r>
          </a:p>
          <a:p>
            <a:r>
              <a:rPr lang="nb-NO" sz="1200" b="0" i="0" u="none" strike="noStrike" kern="1200" baseline="0" dirty="0" smtClean="0">
                <a:solidFill>
                  <a:schemeClr val="tx1"/>
                </a:solidFill>
                <a:latin typeface="+mn-lt"/>
                <a:ea typeface="+mn-ea"/>
                <a:cs typeface="+mn-cs"/>
              </a:rPr>
              <a:t>Adskilt område for klasse 4 kjemikalier </a:t>
            </a:r>
          </a:p>
          <a:p>
            <a:r>
              <a:rPr lang="nb-NO" sz="1200" b="0" i="0" u="none" strike="noStrike" kern="1200" baseline="0" dirty="0" smtClean="0">
                <a:solidFill>
                  <a:schemeClr val="tx1"/>
                </a:solidFill>
                <a:latin typeface="+mn-lt"/>
                <a:ea typeface="+mn-ea"/>
                <a:cs typeface="+mn-cs"/>
              </a:rPr>
              <a:t>I tillegg er det krav til: </a:t>
            </a:r>
          </a:p>
          <a:p>
            <a:r>
              <a:rPr lang="nb-NO" sz="1200" b="0" i="0" u="none" strike="noStrike" kern="1200" baseline="0" dirty="0" smtClean="0">
                <a:solidFill>
                  <a:schemeClr val="tx1"/>
                </a:solidFill>
                <a:latin typeface="+mn-lt"/>
                <a:ea typeface="+mn-ea"/>
                <a:cs typeface="+mn-cs"/>
              </a:rPr>
              <a:t>Bygg </a:t>
            </a:r>
          </a:p>
          <a:p>
            <a:r>
              <a:rPr lang="nb-NO" sz="1200" b="0" i="0" u="none" strike="noStrike" kern="1200" baseline="0" dirty="0" smtClean="0">
                <a:solidFill>
                  <a:schemeClr val="tx1"/>
                </a:solidFill>
                <a:latin typeface="+mn-lt"/>
                <a:ea typeface="+mn-ea"/>
                <a:cs typeface="+mn-cs"/>
              </a:rPr>
              <a:t>Lagring </a:t>
            </a:r>
          </a:p>
          <a:p>
            <a:r>
              <a:rPr lang="nb-NO" sz="1200" b="0" i="0" u="none" strike="noStrike" kern="1200" baseline="0" dirty="0" smtClean="0">
                <a:solidFill>
                  <a:schemeClr val="tx1"/>
                </a:solidFill>
                <a:latin typeface="+mn-lt"/>
                <a:ea typeface="+mn-ea"/>
                <a:cs typeface="+mn-cs"/>
              </a:rPr>
              <a:t>VVS </a:t>
            </a:r>
          </a:p>
          <a:p>
            <a:r>
              <a:rPr lang="nb-NO" sz="1200" b="0" i="0" u="none" strike="noStrike" kern="1200" baseline="0" dirty="0" err="1" smtClean="0">
                <a:solidFill>
                  <a:schemeClr val="tx1"/>
                </a:solidFill>
                <a:latin typeface="+mn-lt"/>
                <a:ea typeface="+mn-ea"/>
                <a:cs typeface="+mn-cs"/>
              </a:rPr>
              <a:t>Elekto</a:t>
            </a:r>
            <a:r>
              <a:rPr lang="nb-NO" sz="1200" b="0" i="0" u="none" strike="noStrike" kern="1200" baseline="0" dirty="0" smtClean="0">
                <a:solidFill>
                  <a:schemeClr val="tx1"/>
                </a:solidFill>
                <a:latin typeface="+mn-lt"/>
                <a:ea typeface="+mn-ea"/>
                <a:cs typeface="+mn-cs"/>
              </a:rPr>
              <a:t> </a:t>
            </a:r>
          </a:p>
          <a:p>
            <a:r>
              <a:rPr lang="nb-NO" sz="1200" b="0" i="0" u="none" strike="noStrike" kern="1200" baseline="0" dirty="0" smtClean="0">
                <a:solidFill>
                  <a:schemeClr val="tx1"/>
                </a:solidFill>
                <a:latin typeface="+mn-lt"/>
                <a:ea typeface="+mn-ea"/>
                <a:cs typeface="+mn-cs"/>
              </a:rPr>
              <a:t>d) mengden og bruksmåten av kjemikalier </a:t>
            </a:r>
          </a:p>
          <a:p>
            <a:r>
              <a:rPr lang="nb-NO" sz="1200" b="0" i="0" u="none" strike="noStrike" kern="1200" baseline="0" dirty="0" smtClean="0">
                <a:solidFill>
                  <a:schemeClr val="tx1"/>
                </a:solidFill>
                <a:latin typeface="+mn-lt"/>
                <a:ea typeface="+mn-ea"/>
                <a:cs typeface="+mn-cs"/>
              </a:rPr>
              <a:t>Bruksmåten og mengden blir registrert. Bruksmåten beskriver grad av forventet eksponering. </a:t>
            </a:r>
          </a:p>
          <a:p>
            <a:r>
              <a:rPr lang="nb-NO" sz="1200" b="0" i="0" u="none" strike="noStrike" kern="1200" baseline="0" dirty="0" smtClean="0">
                <a:solidFill>
                  <a:schemeClr val="tx1"/>
                </a:solidFill>
                <a:latin typeface="+mn-lt"/>
                <a:ea typeface="+mn-ea"/>
                <a:cs typeface="+mn-cs"/>
              </a:rPr>
              <a:t>e) om arbeidsprosessene og arbeidsutstyret er hensiktsmessig </a:t>
            </a:r>
          </a:p>
          <a:p>
            <a:r>
              <a:rPr lang="nb-NO" sz="1200" b="0" i="0" u="none" strike="noStrike" kern="1200" baseline="0" dirty="0" smtClean="0">
                <a:solidFill>
                  <a:schemeClr val="tx1"/>
                </a:solidFill>
                <a:latin typeface="+mn-lt"/>
                <a:ea typeface="+mn-ea"/>
                <a:cs typeface="+mn-cs"/>
              </a:rPr>
              <a:t>UiB skal beskrive og utføre tiltak når arbeidsprosessene, arbeidsutstyret eller andre forhold ikke er tilfredsstillende. Tiltakene beskrives i feltet ”Tiltak”. </a:t>
            </a:r>
          </a:p>
          <a:p>
            <a:r>
              <a:rPr lang="nb-NO" sz="1200" b="0" i="0" u="none" strike="noStrike" kern="1200" baseline="0" dirty="0" smtClean="0">
                <a:solidFill>
                  <a:schemeClr val="tx1"/>
                </a:solidFill>
                <a:latin typeface="+mn-lt"/>
                <a:ea typeface="+mn-ea"/>
                <a:cs typeface="+mn-cs"/>
              </a:rPr>
              <a:t>f) antall arbeidstakere som antas å bli eksponert </a:t>
            </a:r>
          </a:p>
          <a:p>
            <a:r>
              <a:rPr lang="nb-NO" sz="1200" b="0" i="0" u="none" strike="noStrike" kern="1200" baseline="0" dirty="0" smtClean="0">
                <a:solidFill>
                  <a:schemeClr val="tx1"/>
                </a:solidFill>
                <a:latin typeface="+mn-lt"/>
                <a:ea typeface="+mn-ea"/>
                <a:cs typeface="+mn-cs"/>
              </a:rPr>
              <a:t>Det er alltid en utfordring til enhver tid å kjenne til antall personer som er tilstede i et arbeidslokale. På bakgrunn av måten det arbeides på og mengden kjemikalier det arbeides med er det på bakgrunn av en risikovurdering kun de som arbeider med kjemikaliene som kan bli eksponert. Dette blir tatt hensyn til i risikovurderingen </a:t>
            </a:r>
          </a:p>
          <a:p>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For leddene under er det utarbeidet en ledetekst som fylles ut og legges inn under risikovurderingen for det enkelte stoffet under ”Substitusjon” og ”Kommentarer til konklusjon”. </a:t>
            </a:r>
          </a:p>
          <a:p>
            <a:r>
              <a:rPr lang="nb-NO" sz="1200" b="0" i="0" u="none" strike="noStrike" kern="1200" baseline="0" dirty="0" smtClean="0">
                <a:solidFill>
                  <a:schemeClr val="tx1"/>
                </a:solidFill>
                <a:latin typeface="+mn-lt"/>
                <a:ea typeface="+mn-ea"/>
                <a:cs typeface="+mn-cs"/>
              </a:rPr>
              <a:t>eksponeringens type, nivå, varighet, hyppighet og eksponeringsveier </a:t>
            </a:r>
          </a:p>
          <a:p>
            <a:r>
              <a:rPr lang="nb-NO" sz="1200" b="0" i="0" u="none" strike="noStrike" kern="1200" baseline="0" dirty="0" smtClean="0">
                <a:solidFill>
                  <a:schemeClr val="tx1"/>
                </a:solidFill>
                <a:latin typeface="+mn-lt"/>
                <a:ea typeface="+mn-ea"/>
                <a:cs typeface="+mn-cs"/>
              </a:rPr>
              <a:t>grenseverdier og administrative normer </a:t>
            </a:r>
          </a:p>
          <a:p>
            <a:r>
              <a:rPr lang="nb-NO" sz="1200" b="0" i="0" u="none" strike="noStrike" kern="1200" baseline="0" dirty="0" smtClean="0">
                <a:solidFill>
                  <a:schemeClr val="tx1"/>
                </a:solidFill>
                <a:latin typeface="+mn-lt"/>
                <a:ea typeface="+mn-ea"/>
                <a:cs typeface="+mn-cs"/>
              </a:rPr>
              <a:t>effekt av iverksette og planlagte forebyggende tiltak </a:t>
            </a:r>
          </a:p>
          <a:p>
            <a:r>
              <a:rPr lang="nb-NO" sz="1200" b="1" i="0" u="none" strike="noStrike" kern="1200" baseline="0" dirty="0" smtClean="0">
                <a:solidFill>
                  <a:schemeClr val="tx1"/>
                </a:solidFill>
                <a:latin typeface="+mn-lt"/>
                <a:ea typeface="+mn-ea"/>
                <a:cs typeface="+mn-cs"/>
              </a:rPr>
              <a:t>RISIKOVURDERING AV KJEMIKALIER I KJEMIKALIEREGISTERET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Ledeteksten fylles ut og legges inn under risikovurderingen for det enkelte stoffet under ”Substitusjon” og ”Kommentarer til konklusjon”. </a:t>
            </a:r>
          </a:p>
          <a:p>
            <a:r>
              <a:rPr lang="nb-NO" sz="1200" b="1" i="0" u="none" strike="noStrike" kern="1200" baseline="0" dirty="0" smtClean="0">
                <a:solidFill>
                  <a:schemeClr val="tx1"/>
                </a:solidFill>
                <a:latin typeface="+mn-lt"/>
                <a:ea typeface="+mn-ea"/>
                <a:cs typeface="+mn-cs"/>
              </a:rPr>
              <a:t>Eksponeringens type, nivå, varighet, hyppighet og eksponeringsveier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Hvilken eksponeringsvei kan forventes (H=hud, L=luftvei, M=mage/tarm): </a:t>
            </a:r>
          </a:p>
          <a:p>
            <a:r>
              <a:rPr lang="nb-NO" sz="1200" b="0" i="0" u="none" strike="noStrike" kern="1200" baseline="0" dirty="0" smtClean="0">
                <a:solidFill>
                  <a:schemeClr val="tx1"/>
                </a:solidFill>
                <a:latin typeface="+mn-lt"/>
                <a:ea typeface="+mn-ea"/>
                <a:cs typeface="+mn-cs"/>
              </a:rPr>
              <a:t>Hva er vanlig konsentrasjon av stoffet i bruk (Molar): </a:t>
            </a:r>
          </a:p>
          <a:p>
            <a:r>
              <a:rPr lang="nb-NO" sz="1200" b="0" i="0" u="none" strike="noStrike" kern="1200" baseline="0" dirty="0" smtClean="0">
                <a:solidFill>
                  <a:schemeClr val="tx1"/>
                </a:solidFill>
                <a:latin typeface="+mn-lt"/>
                <a:ea typeface="+mn-ea"/>
                <a:cs typeface="+mn-cs"/>
              </a:rPr>
              <a:t>Varighet av eksponering per gang (minutter/timer): </a:t>
            </a:r>
          </a:p>
          <a:p>
            <a:r>
              <a:rPr lang="nb-NO" sz="1200" b="0" i="0" u="none" strike="noStrike" kern="1200" baseline="0" dirty="0" smtClean="0">
                <a:solidFill>
                  <a:schemeClr val="tx1"/>
                </a:solidFill>
                <a:latin typeface="+mn-lt"/>
                <a:ea typeface="+mn-ea"/>
                <a:cs typeface="+mn-cs"/>
              </a:rPr>
              <a:t>Regelmessighet </a:t>
            </a:r>
          </a:p>
          <a:p>
            <a:r>
              <a:rPr lang="nb-NO" sz="1200" b="0" i="0" u="none" strike="noStrike" kern="1200" baseline="0" dirty="0" smtClean="0">
                <a:solidFill>
                  <a:schemeClr val="tx1"/>
                </a:solidFill>
                <a:latin typeface="+mn-lt"/>
                <a:ea typeface="+mn-ea"/>
                <a:cs typeface="+mn-cs"/>
              </a:rPr>
              <a:t>Forskningsmessig bruk (månedlig bruk, sett x): </a:t>
            </a:r>
          </a:p>
          <a:p>
            <a:r>
              <a:rPr lang="nb-NO" sz="1200" b="0" i="0" u="none" strike="noStrike" kern="1200" baseline="0" dirty="0" smtClean="0">
                <a:solidFill>
                  <a:schemeClr val="tx1"/>
                </a:solidFill>
                <a:latin typeface="+mn-lt"/>
                <a:ea typeface="+mn-ea"/>
                <a:cs typeface="+mn-cs"/>
              </a:rPr>
              <a:t>Rutinemessig bruk (ukentlig bruk, sett x) </a:t>
            </a:r>
          </a:p>
          <a:p>
            <a:r>
              <a:rPr lang="nb-NO" sz="1200" b="1" i="0" u="none" strike="noStrike" kern="1200" baseline="0" dirty="0" smtClean="0">
                <a:solidFill>
                  <a:schemeClr val="tx1"/>
                </a:solidFill>
                <a:latin typeface="+mn-lt"/>
                <a:ea typeface="+mn-ea"/>
                <a:cs typeface="+mn-cs"/>
              </a:rPr>
              <a:t>Grenseverdier og administrative normer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Dette er aktuelt dersom de ansatte i henhold til en risikovurdering kan bli eksponert for dette </a:t>
            </a:r>
            <a:r>
              <a:rPr lang="nb-NO" sz="1200" b="0" i="0" u="none" strike="noStrike" kern="1200" baseline="0" dirty="0" err="1" smtClean="0">
                <a:solidFill>
                  <a:schemeClr val="tx1"/>
                </a:solidFill>
                <a:latin typeface="+mn-lt"/>
                <a:ea typeface="+mn-ea"/>
                <a:cs typeface="+mn-cs"/>
              </a:rPr>
              <a:t>kjemikaliet</a:t>
            </a:r>
            <a:r>
              <a:rPr lang="nb-NO" sz="1200" b="0" i="0" u="none" strike="noStrike" kern="1200" baseline="0" dirty="0" smtClean="0">
                <a:solidFill>
                  <a:schemeClr val="tx1"/>
                </a:solidFill>
                <a:latin typeface="+mn-lt"/>
                <a:ea typeface="+mn-ea"/>
                <a:cs typeface="+mn-cs"/>
              </a:rPr>
              <a:t>. Referanse 1. </a:t>
            </a:r>
          </a:p>
          <a:p>
            <a:r>
              <a:rPr lang="nb-NO" sz="1200" b="0" i="0" u="none" strike="noStrike" kern="1200" baseline="0" dirty="0" smtClean="0">
                <a:solidFill>
                  <a:schemeClr val="tx1"/>
                </a:solidFill>
                <a:latin typeface="+mn-lt"/>
                <a:ea typeface="+mn-ea"/>
                <a:cs typeface="+mn-cs"/>
              </a:rPr>
              <a:t>Finnes det en administrativ norm for stoffet (nei/ja): </a:t>
            </a:r>
          </a:p>
          <a:p>
            <a:r>
              <a:rPr lang="nb-NO" sz="1200" b="0" i="0" u="none" strike="noStrike" kern="1200" baseline="0" dirty="0" smtClean="0">
                <a:solidFill>
                  <a:schemeClr val="tx1"/>
                </a:solidFill>
                <a:latin typeface="+mn-lt"/>
                <a:ea typeface="+mn-ea"/>
                <a:cs typeface="+mn-cs"/>
              </a:rPr>
              <a:t>Hvis ja, oppgi denne i </a:t>
            </a:r>
            <a:r>
              <a:rPr lang="nb-NO" sz="1200" b="0" i="0" u="none" strike="noStrike" kern="1200" baseline="0" dirty="0" err="1" smtClean="0">
                <a:solidFill>
                  <a:schemeClr val="tx1"/>
                </a:solidFill>
                <a:latin typeface="+mn-lt"/>
                <a:ea typeface="+mn-ea"/>
                <a:cs typeface="+mn-cs"/>
              </a:rPr>
              <a:t>ppm</a:t>
            </a:r>
            <a:r>
              <a:rPr lang="nb-NO" sz="1200" b="0" i="0" u="none" strike="noStrike" kern="1200" baseline="0" dirty="0" smtClean="0">
                <a:solidFill>
                  <a:schemeClr val="tx1"/>
                </a:solidFill>
                <a:latin typeface="+mn-lt"/>
                <a:ea typeface="+mn-ea"/>
                <a:cs typeface="+mn-cs"/>
              </a:rPr>
              <a:t>: </a:t>
            </a:r>
          </a:p>
          <a:p>
            <a:r>
              <a:rPr lang="nb-NO" sz="1200" b="0" i="0" u="none" strike="noStrike" kern="1200" baseline="0" dirty="0" smtClean="0">
                <a:solidFill>
                  <a:schemeClr val="tx1"/>
                </a:solidFill>
                <a:latin typeface="+mn-lt"/>
                <a:ea typeface="+mn-ea"/>
                <a:cs typeface="+mn-cs"/>
              </a:rPr>
              <a:t>Finnes det en grenseverdi for stoffet (</a:t>
            </a:r>
            <a:r>
              <a:rPr lang="nb-NO" sz="1200" b="0" i="0" u="none" strike="noStrike" kern="1200" baseline="0" dirty="0" err="1" smtClean="0">
                <a:solidFill>
                  <a:schemeClr val="tx1"/>
                </a:solidFill>
                <a:latin typeface="+mn-lt"/>
                <a:ea typeface="+mn-ea"/>
                <a:cs typeface="+mn-cs"/>
              </a:rPr>
              <a:t>takverdi</a:t>
            </a:r>
            <a:r>
              <a:rPr lang="nb-NO" sz="1200" b="0" i="0" u="none" strike="noStrike" kern="1200" baseline="0" dirty="0" smtClean="0">
                <a:solidFill>
                  <a:schemeClr val="tx1"/>
                </a:solidFill>
                <a:latin typeface="+mn-lt"/>
                <a:ea typeface="+mn-ea"/>
                <a:cs typeface="+mn-cs"/>
              </a:rPr>
              <a:t>) (nei/ja): </a:t>
            </a:r>
          </a:p>
          <a:p>
            <a:r>
              <a:rPr lang="nb-NO" sz="1200" b="0" i="0" u="none" strike="noStrike" kern="1200" baseline="0" dirty="0" smtClean="0">
                <a:solidFill>
                  <a:schemeClr val="tx1"/>
                </a:solidFill>
                <a:latin typeface="+mn-lt"/>
                <a:ea typeface="+mn-ea"/>
                <a:cs typeface="+mn-cs"/>
              </a:rPr>
              <a:t>Hvis ja, oppgi denne i </a:t>
            </a:r>
            <a:r>
              <a:rPr lang="nb-NO" sz="1200" b="0" i="0" u="none" strike="noStrike" kern="1200" baseline="0" dirty="0" err="1" smtClean="0">
                <a:solidFill>
                  <a:schemeClr val="tx1"/>
                </a:solidFill>
                <a:latin typeface="+mn-lt"/>
                <a:ea typeface="+mn-ea"/>
                <a:cs typeface="+mn-cs"/>
              </a:rPr>
              <a:t>ppm</a:t>
            </a:r>
            <a:r>
              <a:rPr lang="nb-NO" sz="1200" b="0" i="0" u="none" strike="noStrike" kern="1200" baseline="0" dirty="0" smtClean="0">
                <a:solidFill>
                  <a:schemeClr val="tx1"/>
                </a:solidFill>
                <a:latin typeface="+mn-lt"/>
                <a:ea typeface="+mn-ea"/>
                <a:cs typeface="+mn-cs"/>
              </a:rPr>
              <a:t>: </a:t>
            </a:r>
          </a:p>
          <a:p>
            <a:r>
              <a:rPr lang="nb-NO" sz="1200" b="1" i="0" u="none" strike="noStrike" kern="1200" baseline="0" dirty="0" smtClean="0">
                <a:solidFill>
                  <a:schemeClr val="tx1"/>
                </a:solidFill>
                <a:latin typeface="+mn-lt"/>
                <a:ea typeface="+mn-ea"/>
                <a:cs typeface="+mn-cs"/>
              </a:rPr>
              <a:t>Beskriv forventet effekt av planlagte forebyggende effekt: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Tiltak kan overføres til enhetens handlingsplan </a:t>
            </a:r>
          </a:p>
          <a:p>
            <a:r>
              <a:rPr lang="nb-NO" sz="1200" b="1" i="0" u="none" strike="noStrike" kern="1200" baseline="0" dirty="0" smtClean="0">
                <a:solidFill>
                  <a:schemeClr val="tx1"/>
                </a:solidFill>
                <a:latin typeface="+mn-lt"/>
                <a:ea typeface="+mn-ea"/>
                <a:cs typeface="+mn-cs"/>
              </a:rPr>
              <a:t>Skader, sykdommer, arbeidsulykker og tilløp til slike ulykker </a:t>
            </a:r>
            <a:endParaRPr lang="nb-NO" sz="1200" b="0" i="0" u="none" strike="noStrike" kern="1200" baseline="0" dirty="0" smtClean="0">
              <a:solidFill>
                <a:schemeClr val="tx1"/>
              </a:solidFill>
              <a:latin typeface="+mn-lt"/>
              <a:ea typeface="+mn-ea"/>
              <a:cs typeface="+mn-cs"/>
            </a:endParaRPr>
          </a:p>
          <a:p>
            <a:r>
              <a:rPr lang="nb-NO" sz="1200" b="0" i="0" u="none" strike="noStrike" kern="1200" baseline="0" dirty="0" smtClean="0">
                <a:solidFill>
                  <a:schemeClr val="tx1"/>
                </a:solidFill>
                <a:latin typeface="+mn-lt"/>
                <a:ea typeface="+mn-ea"/>
                <a:cs typeface="+mn-cs"/>
              </a:rPr>
              <a:t>Er dette skjedd ved bruk av dette stoffet i denne lokasjonen tidligere (ja/nei)? Om ja, beskriv hendelsen: </a:t>
            </a:r>
          </a:p>
          <a:p>
            <a:r>
              <a:rPr lang="nb-NO" sz="1200" b="0" i="0" u="none" strike="noStrike" kern="1200" baseline="0" dirty="0" smtClean="0">
                <a:solidFill>
                  <a:schemeClr val="tx1"/>
                </a:solidFill>
                <a:latin typeface="+mn-lt"/>
                <a:ea typeface="+mn-ea"/>
                <a:cs typeface="+mn-cs"/>
              </a:rPr>
              <a:t>Om ja, er dette meldt til riktig instans (ja/nei): </a:t>
            </a:r>
          </a:p>
          <a:p>
            <a:pPr lvl="2"/>
            <a:r>
              <a:rPr lang="nb-NO" sz="1200" b="0" i="0" u="none" strike="noStrike" kern="1200" baseline="0" dirty="0" smtClean="0">
                <a:solidFill>
                  <a:schemeClr val="tx1"/>
                </a:solidFill>
                <a:latin typeface="+mn-lt"/>
                <a:ea typeface="+mn-ea"/>
                <a:cs typeface="+mn-cs"/>
              </a:rPr>
              <a:t>Referanse </a:t>
            </a:r>
          </a:p>
          <a:p>
            <a:pPr lvl="1"/>
            <a:r>
              <a:rPr lang="nb-NO" sz="1200" b="0" i="0" u="none" strike="noStrike" kern="1200" baseline="0" dirty="0" smtClean="0">
                <a:solidFill>
                  <a:schemeClr val="tx1"/>
                </a:solidFill>
                <a:latin typeface="+mn-lt"/>
                <a:ea typeface="+mn-ea"/>
                <a:cs typeface="+mn-cs"/>
              </a:rPr>
              <a:t>1. </a:t>
            </a:r>
            <a:r>
              <a:rPr lang="nb-NO" sz="1200" b="0" i="0" u="none" strike="noStrike" kern="1200" baseline="0" dirty="0" err="1" smtClean="0">
                <a:solidFill>
                  <a:schemeClr val="tx1"/>
                </a:solidFill>
                <a:latin typeface="+mn-lt"/>
                <a:ea typeface="+mn-ea"/>
                <a:cs typeface="+mn-cs"/>
              </a:rPr>
              <a:t>Referanse”Administrative</a:t>
            </a:r>
            <a:r>
              <a:rPr lang="nb-NO" sz="1200" b="0" i="0" u="none" strike="noStrike" kern="1200" baseline="0" dirty="0" smtClean="0">
                <a:solidFill>
                  <a:schemeClr val="tx1"/>
                </a:solidFill>
                <a:latin typeface="+mn-lt"/>
                <a:ea typeface="+mn-ea"/>
                <a:cs typeface="+mn-cs"/>
              </a:rPr>
              <a:t> normer for forurensning i arbeidsatmosfære” til Arbeidstilsynet (</a:t>
            </a:r>
            <a:r>
              <a:rPr lang="nb-NO" sz="1200" b="0" i="0" u="none" strike="noStrike" kern="1200" baseline="0" dirty="0" err="1" smtClean="0">
                <a:solidFill>
                  <a:schemeClr val="tx1"/>
                </a:solidFill>
                <a:latin typeface="+mn-lt"/>
                <a:ea typeface="+mn-ea"/>
                <a:cs typeface="+mn-cs"/>
              </a:rPr>
              <a:t>bestillingsnr</a:t>
            </a:r>
            <a:r>
              <a:rPr lang="nb-NO" sz="1200" b="0" i="0" u="none" strike="noStrike" kern="1200" baseline="0" dirty="0" smtClean="0">
                <a:solidFill>
                  <a:schemeClr val="tx1"/>
                </a:solidFill>
                <a:latin typeface="+mn-lt"/>
                <a:ea typeface="+mn-ea"/>
                <a:cs typeface="+mn-cs"/>
              </a:rPr>
              <a:t>. 361). </a:t>
            </a:r>
          </a:p>
          <a:p>
            <a:r>
              <a:rPr lang="nb-NO" sz="1200" b="0" i="0" u="none" strike="noStrike" kern="1200" baseline="0" dirty="0" smtClean="0">
                <a:solidFill>
                  <a:schemeClr val="tx1"/>
                </a:solidFill>
                <a:latin typeface="+mn-lt"/>
                <a:ea typeface="+mn-ea"/>
                <a:cs typeface="+mn-cs"/>
              </a:rPr>
              <a:t>2. Retningslinjer for melding av avvik, ulykker og nestenulykker </a:t>
            </a:r>
            <a:endParaRPr lang="nb-NO" dirty="0" smtClean="0"/>
          </a:p>
        </p:txBody>
      </p:sp>
      <p:sp>
        <p:nvSpPr>
          <p:cNvPr id="19459" name="Plassholder for lysbildenummer 3"/>
          <p:cNvSpPr>
            <a:spLocks noGrp="1"/>
          </p:cNvSpPr>
          <p:nvPr>
            <p:ph type="sldNum" sz="quarter" idx="5"/>
          </p:nvPr>
        </p:nvSpPr>
        <p:spPr>
          <a:noFill/>
          <a:ln>
            <a:miter lim="800000"/>
            <a:headEnd/>
            <a:tailEnd/>
          </a:ln>
        </p:spPr>
        <p:txBody>
          <a:bodyPr/>
          <a:lstStyle/>
          <a:p>
            <a:fld id="{DCE863B3-97E2-4301-B1EC-84B3E1C50847}" type="slidenum">
              <a:rPr lang="nn-NO" smtClean="0">
                <a:solidFill>
                  <a:prstClr val="black"/>
                </a:solidFill>
              </a:rPr>
              <a:pPr/>
              <a:t>27</a:t>
            </a:fld>
            <a:endParaRPr lang="nn-NO" smtClean="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Plassholder for lysbilde 1"/>
          <p:cNvSpPr>
            <a:spLocks noGrp="1" noRot="1" noChangeAspect="1"/>
          </p:cNvSpPr>
          <p:nvPr>
            <p:ph type="sldImg"/>
          </p:nvPr>
        </p:nvSpPr>
        <p:spPr>
          <a:ln/>
        </p:spPr>
      </p:sp>
      <p:sp>
        <p:nvSpPr>
          <p:cNvPr id="25602" name="Plassholder for notater 2"/>
          <p:cNvSpPr>
            <a:spLocks noGrp="1"/>
          </p:cNvSpPr>
          <p:nvPr>
            <p:ph type="body" idx="1"/>
          </p:nvPr>
        </p:nvSpPr>
        <p:spPr>
          <a:noFill/>
        </p:spPr>
        <p:txBody>
          <a:bodyPr/>
          <a:lstStyle/>
          <a:p>
            <a:r>
              <a:rPr lang="nb-NO" smtClean="0"/>
              <a:t>De «gamle» piktogrammer kan brukes fram til 2015, derfor vil man oppleve å se både nye og gamle piktogrammer på emballasjen</a:t>
            </a:r>
          </a:p>
        </p:txBody>
      </p:sp>
      <p:sp>
        <p:nvSpPr>
          <p:cNvPr id="25603" name="Plassholder for lysbildenummer 3"/>
          <p:cNvSpPr>
            <a:spLocks noGrp="1"/>
          </p:cNvSpPr>
          <p:nvPr>
            <p:ph type="sldNum" sz="quarter" idx="5"/>
          </p:nvPr>
        </p:nvSpPr>
        <p:spPr>
          <a:noFill/>
          <a:ln>
            <a:miter lim="800000"/>
            <a:headEnd/>
            <a:tailEnd/>
          </a:ln>
        </p:spPr>
        <p:txBody>
          <a:bodyPr/>
          <a:lstStyle/>
          <a:p>
            <a:fld id="{47154605-1216-4D7B-BE60-2AAD8312F3A6}" type="slidenum">
              <a:rPr lang="nn-NO" smtClean="0"/>
              <a:pPr/>
              <a:t>28</a:t>
            </a:fld>
            <a:endParaRPr lang="nn-NO"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a:ln/>
        </p:spPr>
      </p:sp>
      <p:sp>
        <p:nvSpPr>
          <p:cNvPr id="21506" name="Notes Placeholder 2"/>
          <p:cNvSpPr>
            <a:spLocks noGrp="1"/>
          </p:cNvSpPr>
          <p:nvPr>
            <p:ph type="body" idx="1"/>
          </p:nvPr>
        </p:nvSpPr>
        <p:spPr>
          <a:noFill/>
        </p:spPr>
        <p:txBody>
          <a:bodyPr/>
          <a:lstStyle/>
          <a:p>
            <a:r>
              <a:rPr lang="nb-NO" dirty="0" smtClean="0"/>
              <a:t>Risikosetninger, Sikkerhetssetninger </a:t>
            </a:r>
          </a:p>
          <a:p>
            <a:r>
              <a:rPr lang="nb-NO" dirty="0" err="1" smtClean="0"/>
              <a:t>pkt</a:t>
            </a:r>
            <a:r>
              <a:rPr lang="nb-NO" dirty="0" smtClean="0"/>
              <a:t> 10, stabilitet og reaktivitet: Eksplosjonsfare kan være opplyst her uten at dette er angitt som primær fare!! Lenke til datablad som viser dette</a:t>
            </a:r>
          </a:p>
        </p:txBody>
      </p:sp>
      <p:sp>
        <p:nvSpPr>
          <p:cNvPr id="21507" name="Slide Number Placeholder 3"/>
          <p:cNvSpPr>
            <a:spLocks noGrp="1"/>
          </p:cNvSpPr>
          <p:nvPr>
            <p:ph type="sldNum" sz="quarter" idx="5"/>
          </p:nvPr>
        </p:nvSpPr>
        <p:spPr>
          <a:noFill/>
          <a:ln>
            <a:miter lim="800000"/>
            <a:headEnd/>
            <a:tailEnd/>
          </a:ln>
        </p:spPr>
        <p:txBody>
          <a:bodyPr/>
          <a:lstStyle/>
          <a:p>
            <a:fld id="{347C5E58-41AE-4C0D-A45D-13B7229D2ED4}" type="slidenum">
              <a:rPr lang="nn-NO" smtClean="0">
                <a:solidFill>
                  <a:srgbClr val="000000"/>
                </a:solidFill>
              </a:rPr>
              <a:pPr/>
              <a:t>29</a:t>
            </a:fld>
            <a:endParaRPr lang="nn-NO"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ssholder for lysbilde 1"/>
          <p:cNvSpPr>
            <a:spLocks noGrp="1" noRot="1" noChangeAspect="1"/>
          </p:cNvSpPr>
          <p:nvPr>
            <p:ph type="sldImg"/>
          </p:nvPr>
        </p:nvSpPr>
        <p:spPr>
          <a:ln/>
        </p:spPr>
      </p:sp>
      <p:sp>
        <p:nvSpPr>
          <p:cNvPr id="23554" name="Plassholder for notater 2"/>
          <p:cNvSpPr>
            <a:spLocks noGrp="1"/>
          </p:cNvSpPr>
          <p:nvPr>
            <p:ph type="body" idx="1"/>
          </p:nvPr>
        </p:nvSpPr>
        <p:spPr>
          <a:noFill/>
        </p:spPr>
        <p:txBody>
          <a:bodyPr/>
          <a:lstStyle/>
          <a:p>
            <a:endParaRPr lang="nb-NO" smtClean="0"/>
          </a:p>
        </p:txBody>
      </p:sp>
      <p:sp>
        <p:nvSpPr>
          <p:cNvPr id="23555" name="Plassholder for lysbildenummer 3"/>
          <p:cNvSpPr>
            <a:spLocks noGrp="1"/>
          </p:cNvSpPr>
          <p:nvPr>
            <p:ph type="sldNum" sz="quarter" idx="5"/>
          </p:nvPr>
        </p:nvSpPr>
        <p:spPr>
          <a:noFill/>
          <a:ln>
            <a:miter lim="800000"/>
            <a:headEnd/>
            <a:tailEnd/>
          </a:ln>
        </p:spPr>
        <p:txBody>
          <a:bodyPr/>
          <a:lstStyle/>
          <a:p>
            <a:fld id="{F5180E15-8C01-4812-BD7B-2AADA93DB009}" type="slidenum">
              <a:rPr lang="nn-NO" smtClean="0"/>
              <a:pPr/>
              <a:t>30</a:t>
            </a:fld>
            <a:endParaRPr lang="nn-NO"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p:spPr>
        <p:txBody>
          <a:bodyPr/>
          <a:lstStyle/>
          <a:p>
            <a:r>
              <a:rPr lang="nb-NO" dirty="0" smtClean="0"/>
              <a:t>Laboratoriene er ofte adgangsbegrenset med adgangskort</a:t>
            </a:r>
          </a:p>
          <a:p>
            <a:endParaRPr lang="nb-NO" dirty="0" smtClean="0"/>
          </a:p>
          <a:p>
            <a:r>
              <a:rPr lang="nb-NO" b="1" dirty="0" smtClean="0"/>
              <a:t>Regler</a:t>
            </a:r>
            <a:r>
              <a:rPr lang="nb-NO" b="1" baseline="0" dirty="0" smtClean="0"/>
              <a:t> for lagring spesifiseres ut fra de kjemikalietyper som er aktuelle</a:t>
            </a:r>
            <a:endParaRPr lang="nb-NO" b="1" dirty="0" smtClean="0"/>
          </a:p>
          <a:p>
            <a:endParaRPr lang="nb-NO" dirty="0" smtClean="0"/>
          </a:p>
          <a:p>
            <a:endParaRPr lang="nb-NO"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smtClean="0"/>
              <a:t>This</a:t>
            </a:r>
            <a:r>
              <a:rPr lang="en-US" baseline="0" dirty="0" smtClean="0"/>
              <a:t> type of waste must be declared with a special form… </a:t>
            </a:r>
            <a:endParaRPr lang="en-US" dirty="0"/>
          </a:p>
        </p:txBody>
      </p:sp>
      <p:sp>
        <p:nvSpPr>
          <p:cNvPr id="4" name="Plassholder for lysbildenummer 3"/>
          <p:cNvSpPr>
            <a:spLocks noGrp="1"/>
          </p:cNvSpPr>
          <p:nvPr>
            <p:ph type="sldNum" sz="quarter" idx="10"/>
          </p:nvPr>
        </p:nvSpPr>
        <p:spPr/>
        <p:txBody>
          <a:bodyPr/>
          <a:lstStyle/>
          <a:p>
            <a:fld id="{75B1F776-D415-4EC7-8A19-2136FCC4AE8C}" type="slidenum">
              <a:rPr lang="nb-NO" smtClean="0"/>
              <a:t>33</a:t>
            </a:fld>
            <a:endParaRPr lang="nb-NO"/>
          </a:p>
        </p:txBody>
      </p:sp>
    </p:spTree>
    <p:extLst>
      <p:ext uri="{BB962C8B-B14F-4D97-AF65-F5344CB8AC3E}">
        <p14:creationId xmlns:p14="http://schemas.microsoft.com/office/powerpoint/2010/main" val="300757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5B1F776-D415-4EC7-8A19-2136FCC4AE8C}" type="slidenum">
              <a:rPr lang="nb-NO" smtClean="0"/>
              <a:t>4</a:t>
            </a:fld>
            <a:endParaRPr lang="nb-NO"/>
          </a:p>
        </p:txBody>
      </p:sp>
    </p:spTree>
    <p:extLst>
      <p:ext uri="{BB962C8B-B14F-4D97-AF65-F5344CB8AC3E}">
        <p14:creationId xmlns:p14="http://schemas.microsoft.com/office/powerpoint/2010/main" val="2621428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ssholder for lysbilde 1"/>
          <p:cNvSpPr>
            <a:spLocks noGrp="1" noRot="1" noChangeAspect="1"/>
          </p:cNvSpPr>
          <p:nvPr>
            <p:ph type="sldImg"/>
          </p:nvPr>
        </p:nvSpPr>
        <p:spPr>
          <a:ln/>
        </p:spPr>
      </p:sp>
      <p:sp>
        <p:nvSpPr>
          <p:cNvPr id="27650" name="Plassholder for notater 2"/>
          <p:cNvSpPr>
            <a:spLocks noGrp="1"/>
          </p:cNvSpPr>
          <p:nvPr>
            <p:ph type="body" idx="1"/>
          </p:nvPr>
        </p:nvSpPr>
        <p:spPr>
          <a:noFill/>
        </p:spPr>
        <p:txBody>
          <a:bodyPr/>
          <a:lstStyle/>
          <a:p>
            <a:r>
              <a:rPr lang="nb-NO" dirty="0" smtClean="0"/>
              <a:t>Respekter alltid faremerkingen utenfor laboratoriet, </a:t>
            </a:r>
            <a:r>
              <a:rPr lang="nb-NO" dirty="0" err="1" smtClean="0"/>
              <a:t>f.eks</a:t>
            </a:r>
            <a:r>
              <a:rPr lang="nb-NO" dirty="0" smtClean="0"/>
              <a:t> påbudt skilt med øyevern</a:t>
            </a:r>
          </a:p>
        </p:txBody>
      </p:sp>
      <p:sp>
        <p:nvSpPr>
          <p:cNvPr id="27651" name="Plassholder for lysbildenummer 3"/>
          <p:cNvSpPr>
            <a:spLocks noGrp="1"/>
          </p:cNvSpPr>
          <p:nvPr>
            <p:ph type="sldNum" sz="quarter" idx="5"/>
          </p:nvPr>
        </p:nvSpPr>
        <p:spPr>
          <a:noFill/>
          <a:ln>
            <a:miter lim="800000"/>
            <a:headEnd/>
            <a:tailEnd/>
          </a:ln>
        </p:spPr>
        <p:txBody>
          <a:bodyPr/>
          <a:lstStyle/>
          <a:p>
            <a:fld id="{38114DD5-EA2A-4097-9521-1E226B1883B3}" type="slidenum">
              <a:rPr lang="nn-NO" smtClean="0"/>
              <a:pPr/>
              <a:t>35</a:t>
            </a:fld>
            <a:endParaRPr lang="nn-NO"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ssholder for lysbilde 1"/>
          <p:cNvSpPr>
            <a:spLocks noGrp="1" noRot="1" noChangeAspect="1"/>
          </p:cNvSpPr>
          <p:nvPr>
            <p:ph type="sldImg"/>
          </p:nvPr>
        </p:nvSpPr>
        <p:spPr>
          <a:ln/>
        </p:spPr>
      </p:sp>
      <p:sp>
        <p:nvSpPr>
          <p:cNvPr id="29698" name="Plassholder for notater 2"/>
          <p:cNvSpPr>
            <a:spLocks noGrp="1"/>
          </p:cNvSpPr>
          <p:nvPr>
            <p:ph type="body" idx="1"/>
          </p:nvPr>
        </p:nvSpPr>
        <p:spPr>
          <a:noFill/>
        </p:spPr>
        <p:txBody>
          <a:bodyPr/>
          <a:lstStyle/>
          <a:p>
            <a:r>
              <a:rPr lang="nb-NO" dirty="0" err="1" smtClean="0"/>
              <a:t>Kapitell</a:t>
            </a:r>
            <a:r>
              <a:rPr lang="nb-NO" dirty="0" smtClean="0"/>
              <a:t> 12 i lab- og verksted håndboka er en god veileder på hvordan finne fram til rett type hanske og hvordan man skal bruke hanskene.</a:t>
            </a:r>
          </a:p>
          <a:p>
            <a:r>
              <a:rPr lang="nb-NO" dirty="0" smtClean="0"/>
              <a:t>Hanskene har forskjellige egenskaper</a:t>
            </a:r>
          </a:p>
          <a:p>
            <a:endParaRPr lang="nb-NO" dirty="0" smtClean="0"/>
          </a:p>
          <a:p>
            <a:r>
              <a:rPr lang="nb-NO" dirty="0" smtClean="0"/>
              <a:t>God håndhygiene er viktigst!</a:t>
            </a:r>
          </a:p>
          <a:p>
            <a:r>
              <a:rPr lang="nb-NO" dirty="0" smtClean="0"/>
              <a:t>Vask alltid hendene etter endt dag/ økt på laboratoriet</a:t>
            </a:r>
          </a:p>
        </p:txBody>
      </p:sp>
      <p:sp>
        <p:nvSpPr>
          <p:cNvPr id="29699" name="Plassholder for lysbildenummer 3"/>
          <p:cNvSpPr>
            <a:spLocks noGrp="1"/>
          </p:cNvSpPr>
          <p:nvPr>
            <p:ph type="sldNum" sz="quarter" idx="5"/>
          </p:nvPr>
        </p:nvSpPr>
        <p:spPr>
          <a:noFill/>
          <a:ln>
            <a:miter lim="800000"/>
            <a:headEnd/>
            <a:tailEnd/>
          </a:ln>
        </p:spPr>
        <p:txBody>
          <a:bodyPr/>
          <a:lstStyle/>
          <a:p>
            <a:fld id="{DDDA1879-002C-492F-9B16-09943CC0811F}" type="slidenum">
              <a:rPr lang="nn-NO" smtClean="0"/>
              <a:pPr/>
              <a:t>36</a:t>
            </a:fld>
            <a:endParaRPr lang="nn-NO"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Plassholder for lysbilde 1"/>
          <p:cNvSpPr>
            <a:spLocks noGrp="1" noRot="1" noChangeAspect="1"/>
          </p:cNvSpPr>
          <p:nvPr>
            <p:ph type="sldImg"/>
          </p:nvPr>
        </p:nvSpPr>
        <p:spPr>
          <a:ln/>
        </p:spPr>
      </p:sp>
      <p:sp>
        <p:nvSpPr>
          <p:cNvPr id="31746" name="Plassholder for notater 2"/>
          <p:cNvSpPr>
            <a:spLocks noGrp="1"/>
          </p:cNvSpPr>
          <p:nvPr>
            <p:ph type="body" idx="1"/>
          </p:nvPr>
        </p:nvSpPr>
        <p:spPr>
          <a:noFill/>
        </p:spPr>
        <p:txBody>
          <a:bodyPr/>
          <a:lstStyle/>
          <a:p>
            <a:r>
              <a:rPr lang="nb-NO" dirty="0" smtClean="0"/>
              <a:t>Det skal brukes bomullsfrakk </a:t>
            </a:r>
            <a:r>
              <a:rPr lang="nb-NO" dirty="0" err="1" smtClean="0"/>
              <a:t>ifm</a:t>
            </a:r>
            <a:r>
              <a:rPr lang="nb-NO" dirty="0" smtClean="0"/>
              <a:t> arbeid med kjemikalier </a:t>
            </a:r>
            <a:r>
              <a:rPr lang="nb-NO" dirty="0" err="1" smtClean="0"/>
              <a:t>pga</a:t>
            </a:r>
            <a:r>
              <a:rPr lang="nb-NO" dirty="0" smtClean="0"/>
              <a:t> at bomull er mere brannhemmende enn syntetiske frakker</a:t>
            </a:r>
          </a:p>
          <a:p>
            <a:r>
              <a:rPr lang="nb-NO" dirty="0" smtClean="0"/>
              <a:t>NT-fakultetet har avtale med Drift ved NTNU ang renhold, gjelder både for ansatte og studenter</a:t>
            </a:r>
          </a:p>
          <a:p>
            <a:endParaRPr lang="nb-NO" dirty="0" smtClean="0"/>
          </a:p>
          <a:p>
            <a:r>
              <a:rPr lang="nb-NO" dirty="0" smtClean="0"/>
              <a:t>Når NTs rutiner er på plass</a:t>
            </a:r>
            <a:r>
              <a:rPr lang="nb-NO" baseline="0" dirty="0" smtClean="0"/>
              <a:t> beskrives disse her.</a:t>
            </a:r>
            <a:endParaRPr lang="nb-NO" dirty="0" smtClean="0"/>
          </a:p>
          <a:p>
            <a:endParaRPr lang="nb-NO" dirty="0" smtClean="0"/>
          </a:p>
        </p:txBody>
      </p:sp>
      <p:sp>
        <p:nvSpPr>
          <p:cNvPr id="31747" name="Plassholder for lysbildenummer 3"/>
          <p:cNvSpPr>
            <a:spLocks noGrp="1"/>
          </p:cNvSpPr>
          <p:nvPr>
            <p:ph type="sldNum" sz="quarter" idx="5"/>
          </p:nvPr>
        </p:nvSpPr>
        <p:spPr>
          <a:noFill/>
          <a:ln>
            <a:miter lim="800000"/>
            <a:headEnd/>
            <a:tailEnd/>
          </a:ln>
        </p:spPr>
        <p:txBody>
          <a:bodyPr/>
          <a:lstStyle/>
          <a:p>
            <a:fld id="{8B475E7B-35D9-4674-8F9C-ACE89D65C3BE}" type="slidenum">
              <a:rPr lang="nn-NO" smtClean="0"/>
              <a:pPr/>
              <a:t>37</a:t>
            </a:fld>
            <a:endParaRPr lang="nn-NO"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lassholder for lysbilde 1"/>
          <p:cNvSpPr>
            <a:spLocks noGrp="1" noRot="1" noChangeAspect="1"/>
          </p:cNvSpPr>
          <p:nvPr>
            <p:ph type="sldImg"/>
          </p:nvPr>
        </p:nvSpPr>
        <p:spPr>
          <a:ln/>
        </p:spPr>
      </p:sp>
      <p:sp>
        <p:nvSpPr>
          <p:cNvPr id="33794" name="Plassholder for notater 2"/>
          <p:cNvSpPr>
            <a:spLocks noGrp="1"/>
          </p:cNvSpPr>
          <p:nvPr>
            <p:ph type="body" idx="1"/>
          </p:nvPr>
        </p:nvSpPr>
        <p:spPr>
          <a:noFill/>
        </p:spPr>
        <p:txBody>
          <a:bodyPr/>
          <a:lstStyle/>
          <a:p>
            <a:r>
              <a:rPr lang="nb-NO" smtClean="0"/>
              <a:t>Det er en risikovurdering som ligger i bakgrunnen for hvordan man skal jobbe med kjemikaliet</a:t>
            </a:r>
          </a:p>
          <a:p>
            <a:endParaRPr lang="nb-NO" smtClean="0"/>
          </a:p>
          <a:p>
            <a:r>
              <a:rPr lang="nb-NO" smtClean="0"/>
              <a:t>Enkelte kjemikalier kreves at det jobbes under bestemte atmosfære forhold, og da er hanskeboks en ting man kan bruke</a:t>
            </a:r>
          </a:p>
        </p:txBody>
      </p:sp>
      <p:sp>
        <p:nvSpPr>
          <p:cNvPr id="33795" name="Plassholder for lysbildenummer 3"/>
          <p:cNvSpPr>
            <a:spLocks noGrp="1"/>
          </p:cNvSpPr>
          <p:nvPr>
            <p:ph type="sldNum" sz="quarter" idx="5"/>
          </p:nvPr>
        </p:nvSpPr>
        <p:spPr>
          <a:noFill/>
          <a:ln>
            <a:miter lim="800000"/>
            <a:headEnd/>
            <a:tailEnd/>
          </a:ln>
        </p:spPr>
        <p:txBody>
          <a:bodyPr/>
          <a:lstStyle/>
          <a:p>
            <a:fld id="{90484945-B664-470A-88D3-FAA7060B912F}" type="slidenum">
              <a:rPr lang="nn-NO" smtClean="0"/>
              <a:pPr/>
              <a:t>38</a:t>
            </a:fld>
            <a:endParaRPr lang="nn-NO"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Plassholder for lysbilde 1"/>
          <p:cNvSpPr>
            <a:spLocks noGrp="1" noRot="1" noChangeAspect="1"/>
          </p:cNvSpPr>
          <p:nvPr>
            <p:ph type="sldImg"/>
          </p:nvPr>
        </p:nvSpPr>
        <p:spPr>
          <a:ln/>
        </p:spPr>
      </p:sp>
      <p:sp>
        <p:nvSpPr>
          <p:cNvPr id="35842" name="Plassholder for notater 2"/>
          <p:cNvSpPr>
            <a:spLocks noGrp="1"/>
          </p:cNvSpPr>
          <p:nvPr>
            <p:ph type="body" idx="1"/>
          </p:nvPr>
        </p:nvSpPr>
        <p:spPr>
          <a:noFill/>
        </p:spPr>
        <p:txBody>
          <a:bodyPr/>
          <a:lstStyle/>
          <a:p>
            <a:endParaRPr lang="nb-NO" smtClean="0"/>
          </a:p>
        </p:txBody>
      </p:sp>
      <p:sp>
        <p:nvSpPr>
          <p:cNvPr id="35843" name="Plassholder for lysbildenummer 3"/>
          <p:cNvSpPr>
            <a:spLocks noGrp="1"/>
          </p:cNvSpPr>
          <p:nvPr>
            <p:ph type="sldNum" sz="quarter" idx="5"/>
          </p:nvPr>
        </p:nvSpPr>
        <p:spPr>
          <a:noFill/>
          <a:ln>
            <a:miter lim="800000"/>
            <a:headEnd/>
            <a:tailEnd/>
          </a:ln>
        </p:spPr>
        <p:txBody>
          <a:bodyPr/>
          <a:lstStyle/>
          <a:p>
            <a:fld id="{E58E789C-9033-4D48-818B-2F8826489AA1}" type="slidenum">
              <a:rPr lang="nn-NO" smtClean="0"/>
              <a:pPr/>
              <a:t>39</a:t>
            </a:fld>
            <a:endParaRPr lang="nn-NO"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Plassholder for lysbilde 1"/>
          <p:cNvSpPr>
            <a:spLocks noGrp="1" noRot="1" noChangeAspect="1"/>
          </p:cNvSpPr>
          <p:nvPr>
            <p:ph type="sldImg"/>
          </p:nvPr>
        </p:nvSpPr>
        <p:spPr>
          <a:ln/>
        </p:spPr>
      </p:sp>
      <p:sp>
        <p:nvSpPr>
          <p:cNvPr id="39938" name="Plassholder for notater 2"/>
          <p:cNvSpPr>
            <a:spLocks noGrp="1"/>
          </p:cNvSpPr>
          <p:nvPr>
            <p:ph type="body" idx="1"/>
          </p:nvPr>
        </p:nvSpPr>
        <p:spPr>
          <a:noFill/>
        </p:spPr>
        <p:txBody>
          <a:bodyPr/>
          <a:lstStyle/>
          <a:p>
            <a:r>
              <a:rPr lang="nb-NO" dirty="0" smtClean="0"/>
              <a:t>Hva kan man gjøre selv? Mengde av </a:t>
            </a:r>
            <a:r>
              <a:rPr lang="nb-NO" dirty="0" err="1" smtClean="0"/>
              <a:t>kjemikaliesøl</a:t>
            </a:r>
            <a:r>
              <a:rPr lang="nb-NO" dirty="0" smtClean="0"/>
              <a:t>?</a:t>
            </a:r>
          </a:p>
          <a:p>
            <a:r>
              <a:rPr lang="nb-NO" dirty="0" smtClean="0"/>
              <a:t>Viktig at man har tilstrekkelig opplæring for å håndtere </a:t>
            </a:r>
            <a:r>
              <a:rPr lang="nb-NO" dirty="0" err="1" smtClean="0"/>
              <a:t>kjemikaliesøl</a:t>
            </a:r>
            <a:endParaRPr lang="nb-NO" dirty="0" smtClean="0"/>
          </a:p>
          <a:p>
            <a:r>
              <a:rPr lang="nb-NO" dirty="0" smtClean="0"/>
              <a:t>Hva med </a:t>
            </a:r>
            <a:r>
              <a:rPr lang="nb-NO" dirty="0" err="1" smtClean="0"/>
              <a:t>ånderettsvern</a:t>
            </a:r>
            <a:r>
              <a:rPr lang="nb-NO" dirty="0" smtClean="0"/>
              <a:t>?</a:t>
            </a:r>
          </a:p>
          <a:p>
            <a:r>
              <a:rPr lang="nb-NO" dirty="0" smtClean="0"/>
              <a:t>Hvem kan man kontakte, beredskapsplan?</a:t>
            </a:r>
          </a:p>
          <a:p>
            <a:r>
              <a:rPr lang="nb-NO" dirty="0" smtClean="0"/>
              <a:t>Her trengs mer spesifisering ang bruk av åndedrettsvern og rutiner. </a:t>
            </a:r>
          </a:p>
          <a:p>
            <a:r>
              <a:rPr lang="nb-NO" dirty="0" smtClean="0"/>
              <a:t>Operativ</a:t>
            </a:r>
            <a:r>
              <a:rPr lang="nb-NO" baseline="0" dirty="0" smtClean="0"/>
              <a:t> beskjed for aktuelt </a:t>
            </a:r>
            <a:r>
              <a:rPr lang="nb-NO" baseline="0" dirty="0" err="1" smtClean="0"/>
              <a:t>innstitutt</a:t>
            </a:r>
            <a:r>
              <a:rPr lang="nb-NO" baseline="0" dirty="0" smtClean="0"/>
              <a:t> må inn.</a:t>
            </a:r>
            <a:endParaRPr lang="nb-NO" dirty="0" smtClean="0"/>
          </a:p>
        </p:txBody>
      </p:sp>
      <p:sp>
        <p:nvSpPr>
          <p:cNvPr id="39939" name="Plassholder for lysbildenummer 3"/>
          <p:cNvSpPr>
            <a:spLocks noGrp="1"/>
          </p:cNvSpPr>
          <p:nvPr>
            <p:ph type="sldNum" sz="quarter" idx="5"/>
          </p:nvPr>
        </p:nvSpPr>
        <p:spPr>
          <a:noFill/>
          <a:ln>
            <a:miter lim="800000"/>
            <a:headEnd/>
            <a:tailEnd/>
          </a:ln>
        </p:spPr>
        <p:txBody>
          <a:bodyPr/>
          <a:lstStyle/>
          <a:p>
            <a:fld id="{3D9D2A56-E40C-4B53-937C-C705E907FA1F}" type="slidenum">
              <a:rPr lang="nn-NO" smtClean="0"/>
              <a:pPr/>
              <a:t>40</a:t>
            </a:fld>
            <a:endParaRPr lang="nn-NO"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ln/>
        </p:spPr>
      </p:sp>
      <p:sp>
        <p:nvSpPr>
          <p:cNvPr id="41986" name="Rectangle 3"/>
          <p:cNvSpPr>
            <a:spLocks noGrp="1" noChangeArrowheads="1"/>
          </p:cNvSpPr>
          <p:nvPr>
            <p:ph type="body" idx="1"/>
          </p:nvPr>
        </p:nvSpPr>
        <p:spPr>
          <a:noFill/>
        </p:spPr>
        <p:txBody>
          <a:bodyPr/>
          <a:lstStyle/>
          <a:p>
            <a:endParaRPr lang="nb-NO" dirty="0" smtClean="0"/>
          </a:p>
          <a:p>
            <a:endParaRPr lang="nb-NO" dirty="0" smtClean="0"/>
          </a:p>
          <a:p>
            <a:r>
              <a:rPr lang="nb-NO" dirty="0" smtClean="0"/>
              <a:t>(Bilde av brann)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ln/>
        </p:spPr>
      </p:sp>
      <p:sp>
        <p:nvSpPr>
          <p:cNvPr id="48130" name="Rectangle 3"/>
          <p:cNvSpPr>
            <a:spLocks noGrp="1" noChangeArrowheads="1"/>
          </p:cNvSpPr>
          <p:nvPr>
            <p:ph type="body" idx="1"/>
          </p:nvPr>
        </p:nvSpPr>
        <p:spPr>
          <a:noFill/>
        </p:spPr>
        <p:txBody>
          <a:bodyPr/>
          <a:lstStyle/>
          <a:p>
            <a:r>
              <a:rPr lang="nb-NO" dirty="0" smtClean="0"/>
              <a:t>Link til retningslinjen fra NT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5B1F776-D415-4EC7-8A19-2136FCC4AE8C}" type="slidenum">
              <a:rPr lang="nb-NO" smtClean="0"/>
              <a:t>43</a:t>
            </a:fld>
            <a:endParaRPr lang="nb-NO"/>
          </a:p>
        </p:txBody>
      </p:sp>
    </p:spTree>
    <p:extLst>
      <p:ext uri="{BB962C8B-B14F-4D97-AF65-F5344CB8AC3E}">
        <p14:creationId xmlns:p14="http://schemas.microsoft.com/office/powerpoint/2010/main" val="2731758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2. Hva er biologiske faktorer?</a:t>
            </a:r>
          </a:p>
          <a:p>
            <a:r>
              <a:rPr lang="nb-NO" dirty="0" smtClean="0"/>
              <a:t>Biologiske faktorer som </a:t>
            </a:r>
            <a:r>
              <a:rPr lang="nb-NO" dirty="0" err="1" smtClean="0"/>
              <a:t>forskriften</a:t>
            </a:r>
            <a:r>
              <a:rPr lang="nb-NO" dirty="0" smtClean="0"/>
              <a:t> omtaler, er mikroorganismer, cellekulturer og humane endoparasitter og komponenter (stoffer) fra mikroorganismer som kan forårsake helseskade hos mennesker (§ 3). Mikroorganismer er bakterier, virus, sopp og mikroskopiske parasitter (for eksempel malariaparasitter, amøber og trypanosomer).</a:t>
            </a:r>
          </a:p>
          <a:p>
            <a:r>
              <a:rPr lang="nb-NO" dirty="0" smtClean="0"/>
              <a:t>Mikroorganismer finnes overalt. De fleste er ufarlige og nødvendige i naturens kretsløp. Mange mikroorganismer kan likevel gi helseskade som infeksjon, allergi eller giftvirkning. Dette er avhengig av:</a:t>
            </a:r>
          </a:p>
          <a:p>
            <a:pPr>
              <a:buFont typeface="Arial"/>
              <a:buChar char="•"/>
            </a:pPr>
            <a:r>
              <a:rPr lang="nb-NO" dirty="0" smtClean="0"/>
              <a:t>mikroorganismenes skadelige egenskaper </a:t>
            </a:r>
          </a:p>
          <a:p>
            <a:pPr>
              <a:buFont typeface="Arial"/>
              <a:buChar char="•"/>
            </a:pPr>
            <a:r>
              <a:rPr lang="nb-NO" dirty="0" smtClean="0"/>
              <a:t>mengden av mikroorganismer på arbeidsplassen </a:t>
            </a:r>
          </a:p>
          <a:p>
            <a:pPr>
              <a:buFont typeface="Arial"/>
              <a:buChar char="•"/>
            </a:pPr>
            <a:r>
              <a:rPr lang="nb-NO" dirty="0" smtClean="0"/>
              <a:t>hvordan mikroorganismene sprer seg på arbeidsplassen </a:t>
            </a:r>
          </a:p>
          <a:p>
            <a:pPr>
              <a:buFont typeface="Arial"/>
              <a:buChar char="•"/>
            </a:pPr>
            <a:r>
              <a:rPr lang="nb-NO" dirty="0" smtClean="0"/>
              <a:t>hvordan mikroorganismene kommer inn i kroppen </a:t>
            </a:r>
          </a:p>
          <a:p>
            <a:pPr>
              <a:buFont typeface="Arial"/>
              <a:buChar char="•"/>
            </a:pPr>
            <a:r>
              <a:rPr lang="nb-NO" dirty="0" smtClean="0"/>
              <a:t>arbeidstakerens mottakelighet (følsomhet) for mikroorganismene </a:t>
            </a:r>
          </a:p>
          <a:p>
            <a:r>
              <a:rPr lang="nb-NO" dirty="0" smtClean="0"/>
              <a:t>I listen over klassifiserte virus i § 21 i </a:t>
            </a:r>
            <a:r>
              <a:rPr lang="nb-NO" dirty="0" err="1" smtClean="0"/>
              <a:t>forskriften</a:t>
            </a:r>
            <a:r>
              <a:rPr lang="nb-NO" dirty="0" smtClean="0"/>
              <a:t>, er ukonvensjonelle faktorer knyttet til overførbare </a:t>
            </a:r>
            <a:r>
              <a:rPr lang="nb-NO" dirty="0" err="1" smtClean="0"/>
              <a:t>spongioforme</a:t>
            </a:r>
            <a:r>
              <a:rPr lang="nb-NO" dirty="0" smtClean="0"/>
              <a:t> encefalopatier (</a:t>
            </a:r>
            <a:r>
              <a:rPr lang="nb-NO" dirty="0" err="1" smtClean="0"/>
              <a:t>prioner</a:t>
            </a:r>
            <a:r>
              <a:rPr lang="nb-NO" dirty="0" smtClean="0"/>
              <a:t>) oppført. </a:t>
            </a:r>
            <a:r>
              <a:rPr lang="nb-NO" dirty="0" err="1" smtClean="0"/>
              <a:t>Prioner</a:t>
            </a:r>
            <a:r>
              <a:rPr lang="nb-NO" dirty="0" smtClean="0"/>
              <a:t> er proteiner som ikke er levende i seg selv, men som på mange måter oppfører seg som om de var levende. Blant annet påvirker de normale proteiner slik at disse omdanner seg til unormale proteiner som likner på </a:t>
            </a:r>
            <a:r>
              <a:rPr lang="nb-NO" dirty="0" err="1" smtClean="0"/>
              <a:t>prionene</a:t>
            </a:r>
            <a:r>
              <a:rPr lang="nb-NO" dirty="0" smtClean="0"/>
              <a:t>. På en måte formerer altså </a:t>
            </a:r>
            <a:r>
              <a:rPr lang="nb-NO" dirty="0" err="1" smtClean="0"/>
              <a:t>prionene</a:t>
            </a:r>
            <a:r>
              <a:rPr lang="nb-NO" dirty="0" smtClean="0"/>
              <a:t> seg slik en levende mikroorganisme ville ha gjort.</a:t>
            </a:r>
          </a:p>
          <a:p>
            <a:endParaRPr lang="nb-NO" dirty="0"/>
          </a:p>
        </p:txBody>
      </p:sp>
      <p:sp>
        <p:nvSpPr>
          <p:cNvPr id="4" name="Slide Number Placeholder 3"/>
          <p:cNvSpPr>
            <a:spLocks noGrp="1"/>
          </p:cNvSpPr>
          <p:nvPr>
            <p:ph type="sldNum" sz="quarter" idx="10"/>
          </p:nvPr>
        </p:nvSpPr>
        <p:spPr/>
        <p:txBody>
          <a:bodyPr/>
          <a:lstStyle/>
          <a:p>
            <a:fld id="{ADBCE863-0864-41B6-BFC0-13FDCBFEF014}" type="slidenum">
              <a:rPr lang="nb-NO" smtClean="0"/>
              <a:t>44</a:t>
            </a:fld>
            <a:endParaRPr lang="nb-NO"/>
          </a:p>
        </p:txBody>
      </p:sp>
    </p:spTree>
    <p:extLst>
      <p:ext uri="{BB962C8B-B14F-4D97-AF65-F5344CB8AC3E}">
        <p14:creationId xmlns:p14="http://schemas.microsoft.com/office/powerpoint/2010/main" val="914464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r>
              <a:rPr lang="nb-NO" altLang="nb-NO" smtClean="0"/>
              <a:t>Employers responsibility is to make sure that rules and regulationas are followed</a:t>
            </a:r>
          </a:p>
          <a:p>
            <a:r>
              <a:rPr lang="nb-NO" altLang="nb-NO" smtClean="0"/>
              <a:t>Employer means leaders at all levels, cosupervisor/main supervisor, dep. Leader. </a:t>
            </a:r>
          </a:p>
          <a:p>
            <a:r>
              <a:rPr lang="nb-NO" altLang="nb-NO" smtClean="0"/>
              <a:t>The HSE responsibility (provide a safe working environment) of a leader can never be transferred to others!! </a:t>
            </a:r>
          </a:p>
          <a:p>
            <a:endParaRPr lang="nb-NO" altLang="nb-NO" smtClean="0"/>
          </a:p>
          <a:p>
            <a:r>
              <a:rPr lang="nb-NO" altLang="nb-NO" smtClean="0"/>
              <a:t>When it comes to special security precautions, the employer has to make sure that you are informed of risks and health hazards, that you are tranined and given instructions.</a:t>
            </a:r>
          </a:p>
          <a:p>
            <a:r>
              <a:rPr lang="nb-NO" altLang="nb-NO" smtClean="0"/>
              <a:t>The employer also has to make sure that protective equipement is available, and that it is used. (so we are required by law to keep asking you to wear glasses)</a:t>
            </a:r>
          </a:p>
          <a:p>
            <a:r>
              <a:rPr lang="nb-NO" altLang="nb-NO" smtClean="0"/>
              <a:t>Also, the law states that if the work involves possible risks to life or health, written instructions have to be made, including what is to be done and which safety measures will be implemented.</a:t>
            </a:r>
          </a:p>
          <a:p>
            <a:endParaRPr lang="nb-NO" altLang="nb-NO" smtClean="0"/>
          </a:p>
        </p:txBody>
      </p:sp>
      <p:sp>
        <p:nvSpPr>
          <p:cNvPr id="3277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04AE5E3-4BA5-4F90-A500-45AF6CA891AC}" type="slidenum">
              <a:rPr lang="nb-NO" altLang="nb-NO" smtClean="0"/>
              <a:pPr eaLnBrk="1" hangingPunct="1">
                <a:spcBef>
                  <a:spcPct val="0"/>
                </a:spcBef>
              </a:pPr>
              <a:t>5</a:t>
            </a:fld>
            <a:endParaRPr lang="nb-NO" altLang="nb-NO"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Helsefarer ved biologiske faktorer</a:t>
            </a:r>
          </a:p>
          <a:p>
            <a:r>
              <a:rPr lang="nb-NO" b="1" dirty="0" smtClean="0"/>
              <a:t>Smittefare</a:t>
            </a:r>
          </a:p>
          <a:p>
            <a:r>
              <a:rPr lang="nb-NO" dirty="0" smtClean="0"/>
              <a:t>Når en person er blitt smittet, er en mikroorganisme kommet inn i kroppen og har begynt å formere seg der. De mikroorganismene som er spesielt farlige for mennesker, har evne til å overvinne kroppens forsvar, slik at en blir syk. </a:t>
            </a:r>
            <a:r>
              <a:rPr lang="nb-NO" dirty="0" err="1" smtClean="0"/>
              <a:t>Forskriften</a:t>
            </a:r>
            <a:r>
              <a:rPr lang="nb-NO" dirty="0" smtClean="0"/>
              <a:t> deler inn mikroorganismene i fire smitterisikogrupper etter deres evne til å forårsake infeksjonssykdom, hvor alvorlig sykdommen er, og faren for videre spredning. Mikroorganismer i smitterisikogruppe 4 er de farligste, og for disse finnes vanligvis ikke effektiv behandling.</a:t>
            </a:r>
          </a:p>
          <a:p>
            <a:r>
              <a:rPr lang="nb-NO" dirty="0" smtClean="0"/>
              <a:t>Kroppens evne til å forsvare seg mot mikroorganismer varierer fra menneske til menneske. Denne forsvarsevnen svekkes ved sykdom, høy alder, alvorlige skader eller inntak av spesielle medisiner som nedsetter immunforsvaret. Dette betyr at enkelte arbeidstakere ikke bør arbeide med farlige mikroorganismer.</a:t>
            </a:r>
          </a:p>
          <a:p>
            <a:r>
              <a:rPr lang="nb-NO" dirty="0" smtClean="0"/>
              <a:t>Vanlige smittekilder er:</a:t>
            </a:r>
          </a:p>
          <a:p>
            <a:r>
              <a:rPr lang="nb-NO" dirty="0" smtClean="0"/>
              <a:t>pasienter som lider av en smittsom sykdom (infeksjonssykdom) </a:t>
            </a:r>
          </a:p>
          <a:p>
            <a:r>
              <a:rPr lang="nb-NO" dirty="0" smtClean="0"/>
              <a:t>syke dyr </a:t>
            </a:r>
          </a:p>
          <a:p>
            <a:r>
              <a:rPr lang="nb-NO" dirty="0" smtClean="0"/>
              <a:t>avføring, blod, spytt og liknende fra syke dyr og mennesker </a:t>
            </a:r>
          </a:p>
          <a:p>
            <a:r>
              <a:rPr lang="nb-NO" dirty="0" smtClean="0"/>
              <a:t>friske smittebærere (mennesker og dyr) som har mikroorganismen i kroppen uten selv å være syke </a:t>
            </a:r>
          </a:p>
          <a:p>
            <a:r>
              <a:rPr lang="nb-NO" dirty="0" smtClean="0"/>
              <a:t>arbeidsprosesser som lager støv, dråper og dråpekjerner som inneholder mikroorganismer </a:t>
            </a:r>
          </a:p>
          <a:p>
            <a:r>
              <a:rPr lang="nb-NO" dirty="0" smtClean="0"/>
              <a:t>arbeidsprosesser der mikroorganismer forurenser instrumenter, verktøy og arbeidslokaler </a:t>
            </a:r>
          </a:p>
          <a:p>
            <a:r>
              <a:rPr lang="nb-NO" dirty="0" smtClean="0"/>
              <a:t>For at infeksjonssykdom skal spre seg, må det være en smittekjede til stede. En smittekjede avhenger av:</a:t>
            </a:r>
          </a:p>
          <a:p>
            <a:r>
              <a:rPr lang="nb-NO" dirty="0" smtClean="0"/>
              <a:t>en smittekilde som gir fra seg en mikroorganisme som har tilstrekkelig smittekraft til å gjøre oss syke </a:t>
            </a:r>
          </a:p>
          <a:p>
            <a:r>
              <a:rPr lang="nb-NO" dirty="0" smtClean="0"/>
              <a:t>en smittemåte som overfører mikroorganismen fra smittekilden til den personen som blir smittet </a:t>
            </a:r>
          </a:p>
          <a:p>
            <a:r>
              <a:rPr lang="nb-NO" dirty="0" smtClean="0"/>
              <a:t>at personen er mottakelig for smitte og sykdom fra mikroorganismen </a:t>
            </a:r>
          </a:p>
          <a:p>
            <a:r>
              <a:rPr lang="nb-NO" dirty="0" smtClean="0"/>
              <a:t>Alt forebyggende arbeid mot smitte går ut på å bryte denne smittekjeden ved for eksempel å</a:t>
            </a:r>
          </a:p>
          <a:p>
            <a:r>
              <a:rPr lang="nb-NO" dirty="0" smtClean="0"/>
              <a:t>fjerne smittekilden dersom det er mulig </a:t>
            </a:r>
          </a:p>
          <a:p>
            <a:r>
              <a:rPr lang="nb-NO" dirty="0" smtClean="0"/>
              <a:t>isolere smittekilden </a:t>
            </a:r>
          </a:p>
          <a:p>
            <a:r>
              <a:rPr lang="nb-NO" dirty="0" smtClean="0"/>
              <a:t>gi arbeidstakerne opplæring i sikre arbeidsrutiner og god hygiene </a:t>
            </a:r>
          </a:p>
          <a:p>
            <a:r>
              <a:rPr lang="nb-NO" dirty="0" smtClean="0"/>
              <a:t>bruke verneutstyr dersom en ikke kan bli godt nok beskyttet på andre måter </a:t>
            </a:r>
          </a:p>
          <a:p>
            <a:r>
              <a:rPr lang="nb-NO" dirty="0" smtClean="0"/>
              <a:t>tilby vaksiner dersom dette finnes </a:t>
            </a:r>
          </a:p>
          <a:p>
            <a:r>
              <a:rPr lang="nb-NO" dirty="0" smtClean="0"/>
              <a:t>Vernetiltak er nærmere omtalt i kapittel seks.</a:t>
            </a:r>
          </a:p>
          <a:p>
            <a:r>
              <a:rPr lang="nb-NO" b="1" dirty="0" smtClean="0"/>
              <a:t>Smittemåter</a:t>
            </a:r>
          </a:p>
          <a:p>
            <a:r>
              <a:rPr lang="nb-NO" dirty="0" smtClean="0"/>
              <a:t>Mikroorganismer kan bli overført fra omgivelsene til en arbeidstaker på flere måter.</a:t>
            </a:r>
          </a:p>
          <a:p>
            <a:r>
              <a:rPr lang="nb-NO" b="1" dirty="0" smtClean="0"/>
              <a:t>Overføring ved kontakt</a:t>
            </a:r>
            <a:endParaRPr lang="nb-NO" dirty="0" smtClean="0"/>
          </a:p>
          <a:p>
            <a:r>
              <a:rPr lang="nb-NO" dirty="0" smtClean="0"/>
              <a:t>Smitte kan skje ved direkte kontakt med en som har en smittsom sykdom. Mikroorganismer kan også spres ved dråpesmitte fra hoste eller nysing, eller ved sprut fra forskjellige arbeidsoperasjoner. Når mikroorganismer overføres med hendene fra for eksempel instrumenter, avfall og klær til et annet sted eller en annen person, kan andre arbeidstakere bli smittet (indirekte kontakt). Håndvask og ellers god hygiene i arbeidet er derfor helt avgjørende når det gjelder å bryte kontaktsmittekjeder.</a:t>
            </a:r>
          </a:p>
          <a:p>
            <a:r>
              <a:rPr lang="nb-NO" b="1" dirty="0" smtClean="0"/>
              <a:t>Overføring gjennom luften</a:t>
            </a:r>
            <a:endParaRPr lang="nb-NO" dirty="0" smtClean="0"/>
          </a:p>
          <a:p>
            <a:r>
              <a:rPr lang="nb-NO" dirty="0" smtClean="0"/>
              <a:t>Vannet i de små dråpene fra en som hoster eller nyser, fordamper så raskt at mikroorganismene som er i dråpen, fortsetter å sveve fritt som dråpekjerner i luften. Disse dråpekjernene er så små og lette at de kan sveve i mange timer, og alle som puster dem inn, vil få mikroorganismene i seg. Forskjellige arbeidsoperasjoner vil også kunne lage skyer av små dråper (aerosoler). Dette kan skje ved for eksempel bruk av hurtiggående verktøy eller ved arbeidsprosesser som bobler opp, forstøver eller dusjer væsker utover. Dersom vi skal beskytte oss mot luftsmitte, må vi bruke tilstrekkelig godt åndedrettsvern.</a:t>
            </a:r>
          </a:p>
          <a:p>
            <a:r>
              <a:rPr lang="nb-NO" b="1" dirty="0" smtClean="0"/>
              <a:t>Overføring fra mat, drikke og gjenstander</a:t>
            </a:r>
            <a:endParaRPr lang="nb-NO" dirty="0" smtClean="0"/>
          </a:p>
          <a:p>
            <a:r>
              <a:rPr lang="nb-NO" dirty="0" smtClean="0"/>
              <a:t>Smitte kan spres fra mat, drikke, sigaretter eller liknende. Sprøytespisser eller andre skarpe gjenstander som er forurenset, kan også være smittekilder dersom en stikker seg.</a:t>
            </a:r>
          </a:p>
          <a:p>
            <a:r>
              <a:rPr lang="nb-NO" b="1" dirty="0" smtClean="0"/>
              <a:t>Overføring fra insekter og skadedyr</a:t>
            </a:r>
            <a:endParaRPr lang="nb-NO" dirty="0" smtClean="0"/>
          </a:p>
          <a:p>
            <a:r>
              <a:rPr lang="nb-NO" dirty="0" smtClean="0"/>
              <a:t>Insekter og dyr kan spre smittefarlige mikroorganismer. Flått ("</a:t>
            </a:r>
            <a:r>
              <a:rPr lang="nb-NO" dirty="0" err="1" smtClean="0"/>
              <a:t>skaubjønn</a:t>
            </a:r>
            <a:r>
              <a:rPr lang="nb-NO" dirty="0" smtClean="0"/>
              <a:t>") kan overføre mikroorganismer når de suger blod. Det samme kan malariamyggen. Rabies ("hundegalskap") overføres ved dyrebitt. Både fluer og smågnagere kan forurense matvarer med mikroorganismer.</a:t>
            </a:r>
          </a:p>
          <a:p>
            <a:r>
              <a:rPr lang="nb-NO" b="1" dirty="0" smtClean="0"/>
              <a:t>Andre helsefarer</a:t>
            </a:r>
            <a:endParaRPr lang="nb-NO" dirty="0" smtClean="0"/>
          </a:p>
          <a:p>
            <a:r>
              <a:rPr lang="nb-NO" dirty="0" smtClean="0"/>
              <a:t>Biologiske faktorer kan være helseskadelige selv om de ikke forårsaker smittsomme sykdommer. Under spesielle forhold kan enkelte mikroorganismer danne giftstoffer (toksiner). Noen av disse er blant de kraftigste giftstoffene vi kjenner. Et eksempel er giften som bakterien </a:t>
            </a:r>
            <a:r>
              <a:rPr lang="nb-NO" dirty="0" err="1" smtClean="0"/>
              <a:t>Clostridium</a:t>
            </a:r>
            <a:r>
              <a:rPr lang="nb-NO" dirty="0" smtClean="0"/>
              <a:t> </a:t>
            </a:r>
            <a:r>
              <a:rPr lang="nb-NO" dirty="0" err="1" smtClean="0"/>
              <a:t>botulinum</a:t>
            </a:r>
            <a:r>
              <a:rPr lang="nb-NO" dirty="0" smtClean="0"/>
              <a:t> kan danne i rakefisk, hermetikk og annet. En arbeidstaker kan få i seg </a:t>
            </a:r>
            <a:r>
              <a:rPr lang="nb-NO" dirty="0" err="1" smtClean="0"/>
              <a:t>botulintoksin</a:t>
            </a:r>
            <a:r>
              <a:rPr lang="nb-NO" dirty="0" smtClean="0"/>
              <a:t> ved å håndtere noe som inneholder denne nervegiften, og overføre den til for eksempel matpakken. Noen av bakteriene i listen over biologiske faktorer i </a:t>
            </a:r>
            <a:r>
              <a:rPr lang="nb-NO" dirty="0" err="1" smtClean="0"/>
              <a:t>forskriftens</a:t>
            </a:r>
            <a:r>
              <a:rPr lang="nb-NO" dirty="0" smtClean="0"/>
              <a:t> § 21 har en anmerkning T, som betyr at de danner toksiner. Dette gjelder botulismebakterien, stivkrampebakterien, difteribakterien, dysenteribakterien (type 1) og toksiske E. </a:t>
            </a:r>
            <a:r>
              <a:rPr lang="nb-NO" dirty="0" err="1" smtClean="0"/>
              <a:t>coli</a:t>
            </a:r>
            <a:r>
              <a:rPr lang="nb-NO" dirty="0" smtClean="0"/>
              <a:t>-stammer. Andre bakterier kan også danne giftstoffer. Arbeidsgiveren må vurdere faren for dette under risikovurderingen.</a:t>
            </a:r>
          </a:p>
          <a:p>
            <a:r>
              <a:rPr lang="nb-NO" dirty="0" smtClean="0"/>
              <a:t>Noen sopper kan også produsere gift. Disse giftstoffene kalles </a:t>
            </a:r>
            <a:r>
              <a:rPr lang="nb-NO" dirty="0" err="1" smtClean="0"/>
              <a:t>mykotoksiner</a:t>
            </a:r>
            <a:r>
              <a:rPr lang="nb-NO" dirty="0" smtClean="0"/>
              <a:t>. Enkelte sopper danner noen av de kraftigste kreftfremkallende stoffer vi kjenner. Et eksempel på dette er aflatoksin, som produseres av soppen </a:t>
            </a:r>
            <a:r>
              <a:rPr lang="nb-NO" dirty="0" err="1" smtClean="0"/>
              <a:t>Aspergillus</a:t>
            </a:r>
            <a:r>
              <a:rPr lang="nb-NO" dirty="0" smtClean="0"/>
              <a:t> </a:t>
            </a:r>
            <a:r>
              <a:rPr lang="nb-NO" dirty="0" err="1" smtClean="0"/>
              <a:t>flavus</a:t>
            </a:r>
            <a:r>
              <a:rPr lang="nb-NO" dirty="0" smtClean="0"/>
              <a:t>. Aflatoksin kan forekomme i korn, kornprodukter, nøtter, fôr og høy som er blitt lagret for varmt og fuktig. Kornbønder og arbeidstakere i dyrefôrproduksjon er derfor mest utsatt for aflatoksin. Dette kan føre til lungekreft og andre kreftformer ved inhalasjon, i tillegg til effekter på leveren og immunsystemet.</a:t>
            </a:r>
          </a:p>
          <a:p>
            <a:r>
              <a:rPr lang="nb-NO" dirty="0" smtClean="0"/>
              <a:t>Endotoksin er giftige stoffer i celleveggen i gramnegative bakterier. Når disse bakteriene dør, sprekker de, og endotoksinene frigjøres. Endotoksinene forekommer innenfor jordbruk, skogbruk, fiskerier, kloakk og avløp, og industri som håndterer avfall, papir, tekstil, medisin og næringsmidler. De kan også finnes i metallindustrien i forstøvet skjære- og formolje. Endotoksiner kan gi reaksjoner i luftveiene og </a:t>
            </a:r>
            <a:r>
              <a:rPr lang="nb-NO" dirty="0" err="1" smtClean="0"/>
              <a:t>influensaliknende</a:t>
            </a:r>
            <a:r>
              <a:rPr lang="nb-NO" dirty="0" smtClean="0"/>
              <a:t> symptomer som feber og frysninger, tretthet, hodepine, kvalme og diaré. Det fins ingen norsk administrativ norm for endotoksiner, men i Nederland er det fastsatt en grenseverdi på 200 EU/m³ luft for en periode på åtte timer (EU betyr endotoksinenhet, og ett ng endotoksin tilsvarer omtrent 10 EU). Grenseverdien ble fastsatt etter at en ekspertkomité hadde anbefalt en helsebasert grenseverdi på 50 EU/m³ luft (dette tilsvarer omtrent fem ng/m³ luft) (referanse 15).</a:t>
            </a:r>
          </a:p>
          <a:p>
            <a:r>
              <a:rPr lang="nb-NO" dirty="0" err="1" smtClean="0"/>
              <a:t>Bioaerosoler</a:t>
            </a:r>
            <a:r>
              <a:rPr lang="nb-NO" dirty="0" smtClean="0"/>
              <a:t> er støv som virvles opp ved arbeid med husdyr og husdyravfall, eller ved håndtering av annet biologisk materiale som høy, korn, organisk avfall og kloakk. Støvet består av en blanding av bakterier, virus, sopp og endotoksiner m.m. Dette kan gi både smittsomme infeksjoner, immunologiske reaksjoner, irritasjon og giftvirkninger. Øyekatarr som skyldes virus i støv fra fjærfe, er et eksempel på en slik infeksjon. De fleste bakteriene i </a:t>
            </a:r>
            <a:r>
              <a:rPr lang="nb-NO" dirty="0" err="1" smtClean="0"/>
              <a:t>bioaerosoler</a:t>
            </a:r>
            <a:r>
              <a:rPr lang="nb-NO" dirty="0" smtClean="0"/>
              <a:t> fører imidlertid ikke til infeksjoner, men til allergiske eller andre reaksjoner, som bronkitt, astma, allergisk betennelse i lungeblærene og </a:t>
            </a:r>
            <a:r>
              <a:rPr lang="nb-NO" dirty="0" err="1" smtClean="0"/>
              <a:t>influensaliknende</a:t>
            </a:r>
            <a:r>
              <a:rPr lang="nb-NO" dirty="0" smtClean="0"/>
              <a:t> symptomer. Temperatur og fuktighet avgjør hvilke mikroorganismer som forekommer. Vanligst er gramnegative bakterier og soppliknende bakterier (</a:t>
            </a:r>
            <a:r>
              <a:rPr lang="nb-NO" dirty="0" err="1" smtClean="0"/>
              <a:t>aktinomyceter</a:t>
            </a:r>
            <a:r>
              <a:rPr lang="nb-NO" dirty="0" smtClean="0"/>
              <a:t>).</a:t>
            </a:r>
          </a:p>
          <a:p>
            <a:r>
              <a:rPr lang="nb-NO" dirty="0" smtClean="0"/>
              <a:t>Fuktighet med mugg og råtedannelse bør ikke finnes i noe arbeidslokale eller ventilasjonsanlegg. Det kan imidlertid oppstå vannskader eller andre forhold som kan gi grobunn for muggvekst. Sporer og giftstoffer fra muggsopp spres gjennom luften. Dette kan gi luftveissymptomer (allergi og astma), hodepine, nedsatt immunforsvar, tretthet og utmattelse. For å forebygge dette må en fjerne vekstgrunnlaget for muggsoppen ved å fjerne eventuelt infisert porøst materiale og desinfisere faste overflater. Det kan også være nødvendig å la være å bruke lokalene inntil skaden er utbedret.</a:t>
            </a:r>
          </a:p>
          <a:p>
            <a:endParaRPr lang="nb-NO" dirty="0"/>
          </a:p>
        </p:txBody>
      </p:sp>
      <p:sp>
        <p:nvSpPr>
          <p:cNvPr id="4" name="Slide Number Placeholder 3"/>
          <p:cNvSpPr>
            <a:spLocks noGrp="1"/>
          </p:cNvSpPr>
          <p:nvPr>
            <p:ph type="sldNum" sz="quarter" idx="10"/>
          </p:nvPr>
        </p:nvSpPr>
        <p:spPr/>
        <p:txBody>
          <a:bodyPr/>
          <a:lstStyle/>
          <a:p>
            <a:fld id="{ADBCE863-0864-41B6-BFC0-13FDCBFEF014}" type="slidenum">
              <a:rPr lang="nb-NO" smtClean="0"/>
              <a:t>45</a:t>
            </a:fld>
            <a:endParaRPr lang="nb-NO"/>
          </a:p>
        </p:txBody>
      </p:sp>
    </p:spTree>
    <p:extLst>
      <p:ext uri="{BB962C8B-B14F-4D97-AF65-F5344CB8AC3E}">
        <p14:creationId xmlns:p14="http://schemas.microsoft.com/office/powerpoint/2010/main" val="3763388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Helsefarer ved biologiske faktorer</a:t>
            </a:r>
          </a:p>
          <a:p>
            <a:r>
              <a:rPr lang="nb-NO" b="1" dirty="0" smtClean="0"/>
              <a:t>Smittefare</a:t>
            </a:r>
          </a:p>
          <a:p>
            <a:r>
              <a:rPr lang="nb-NO" dirty="0" smtClean="0"/>
              <a:t>Når en person er blitt smittet, er en mikroorganisme kommet inn i kroppen og har begynt å formere seg der. De mikroorganismene som er spesielt farlige for mennesker, har evne til å overvinne kroppens forsvar, slik at en blir syk. </a:t>
            </a:r>
            <a:r>
              <a:rPr lang="nb-NO" dirty="0" err="1" smtClean="0"/>
              <a:t>Forskriften</a:t>
            </a:r>
            <a:r>
              <a:rPr lang="nb-NO" dirty="0" smtClean="0"/>
              <a:t> deler inn mikroorganismene i fire smitterisikogrupper etter deres evne til å forårsake infeksjonssykdom, hvor alvorlig sykdommen er, og faren for videre spredning. Mikroorganismer i smitterisikogruppe 4 er de farligste, og for disse finnes vanligvis ikke effektiv behandling.</a:t>
            </a:r>
          </a:p>
          <a:p>
            <a:r>
              <a:rPr lang="nb-NO" dirty="0" smtClean="0"/>
              <a:t>Kroppens evne til å forsvare seg mot mikroorganismer varierer fra menneske til menneske. Denne forsvarsevnen svekkes ved sykdom, høy alder, alvorlige skader eller inntak av spesielle medisiner som nedsetter immunforsvaret. Dette betyr at enkelte arbeidstakere ikke bør arbeide med farlige mikroorganismer.</a:t>
            </a:r>
          </a:p>
          <a:p>
            <a:r>
              <a:rPr lang="nb-NO" dirty="0" smtClean="0"/>
              <a:t>Vanlige smittekilder er:</a:t>
            </a:r>
          </a:p>
          <a:p>
            <a:r>
              <a:rPr lang="nb-NO" dirty="0" smtClean="0"/>
              <a:t>pasienter som lider av en smittsom sykdom (infeksjonssykdom) </a:t>
            </a:r>
          </a:p>
          <a:p>
            <a:r>
              <a:rPr lang="nb-NO" dirty="0" smtClean="0"/>
              <a:t>syke dyr </a:t>
            </a:r>
          </a:p>
          <a:p>
            <a:r>
              <a:rPr lang="nb-NO" dirty="0" smtClean="0"/>
              <a:t>avføring, blod, spytt og liknende fra syke dyr og mennesker </a:t>
            </a:r>
          </a:p>
          <a:p>
            <a:r>
              <a:rPr lang="nb-NO" dirty="0" smtClean="0"/>
              <a:t>friske smittebærere (mennesker og dyr) som har mikroorganismen i kroppen uten selv å være syke </a:t>
            </a:r>
          </a:p>
          <a:p>
            <a:r>
              <a:rPr lang="nb-NO" dirty="0" smtClean="0"/>
              <a:t>arbeidsprosesser som lager støv, dråper og dråpekjerner som inneholder mikroorganismer </a:t>
            </a:r>
          </a:p>
          <a:p>
            <a:r>
              <a:rPr lang="nb-NO" dirty="0" smtClean="0"/>
              <a:t>arbeidsprosesser der mikroorganismer forurenser instrumenter, verktøy og arbeidslokaler </a:t>
            </a:r>
          </a:p>
          <a:p>
            <a:r>
              <a:rPr lang="nb-NO" dirty="0" smtClean="0"/>
              <a:t>For at infeksjonssykdom skal spre seg, må det være en smittekjede til stede. En smittekjede avhenger av:</a:t>
            </a:r>
          </a:p>
          <a:p>
            <a:r>
              <a:rPr lang="nb-NO" dirty="0" smtClean="0"/>
              <a:t>en smittekilde som gir fra seg en mikroorganisme som har tilstrekkelig smittekraft til å gjøre oss syke </a:t>
            </a:r>
          </a:p>
          <a:p>
            <a:r>
              <a:rPr lang="nb-NO" dirty="0" smtClean="0"/>
              <a:t>en smittemåte som overfører mikroorganismen fra smittekilden til den personen som blir smittet </a:t>
            </a:r>
          </a:p>
          <a:p>
            <a:r>
              <a:rPr lang="nb-NO" dirty="0" smtClean="0"/>
              <a:t>at personen er mottakelig for smitte og sykdom fra mikroorganismen </a:t>
            </a:r>
          </a:p>
          <a:p>
            <a:r>
              <a:rPr lang="nb-NO" dirty="0" smtClean="0"/>
              <a:t>Alt forebyggende arbeid mot smitte går ut på å bryte denne smittekjeden ved for eksempel å</a:t>
            </a:r>
          </a:p>
          <a:p>
            <a:r>
              <a:rPr lang="nb-NO" dirty="0" smtClean="0"/>
              <a:t>fjerne smittekilden dersom det er mulig </a:t>
            </a:r>
          </a:p>
          <a:p>
            <a:r>
              <a:rPr lang="nb-NO" dirty="0" smtClean="0"/>
              <a:t>isolere smittekilden </a:t>
            </a:r>
          </a:p>
          <a:p>
            <a:r>
              <a:rPr lang="nb-NO" dirty="0" smtClean="0"/>
              <a:t>gi arbeidstakerne opplæring i sikre arbeidsrutiner og god hygiene </a:t>
            </a:r>
          </a:p>
          <a:p>
            <a:r>
              <a:rPr lang="nb-NO" dirty="0" smtClean="0"/>
              <a:t>bruke verneutstyr dersom en ikke kan bli godt nok beskyttet på andre måter </a:t>
            </a:r>
          </a:p>
          <a:p>
            <a:r>
              <a:rPr lang="nb-NO" dirty="0" smtClean="0"/>
              <a:t>tilby vaksiner dersom dette finnes </a:t>
            </a:r>
          </a:p>
          <a:p>
            <a:r>
              <a:rPr lang="nb-NO" dirty="0" smtClean="0"/>
              <a:t>Vernetiltak er nærmere omtalt i kapittel seks.</a:t>
            </a:r>
          </a:p>
          <a:p>
            <a:r>
              <a:rPr lang="nb-NO" b="1" dirty="0" smtClean="0"/>
              <a:t>Smittemåter</a:t>
            </a:r>
          </a:p>
          <a:p>
            <a:r>
              <a:rPr lang="nb-NO" dirty="0" smtClean="0"/>
              <a:t>Mikroorganismer kan bli overført fra omgivelsene til en arbeidstaker på flere måter.</a:t>
            </a:r>
          </a:p>
          <a:p>
            <a:r>
              <a:rPr lang="nb-NO" b="1" dirty="0" smtClean="0"/>
              <a:t>Overføring ved kontakt</a:t>
            </a:r>
            <a:endParaRPr lang="nb-NO" dirty="0" smtClean="0"/>
          </a:p>
          <a:p>
            <a:r>
              <a:rPr lang="nb-NO" dirty="0" smtClean="0"/>
              <a:t>Smitte kan skje ved direkte kontakt med en som har en smittsom sykdom. Mikroorganismer kan også spres ved dråpesmitte fra hoste eller nysing, eller ved sprut fra forskjellige arbeidsoperasjoner. Når mikroorganismer overføres med hendene fra for eksempel instrumenter, avfall og klær til et annet sted eller en annen person, kan andre arbeidstakere bli smittet (indirekte kontakt). Håndvask og ellers god hygiene i arbeidet er derfor helt avgjørende når det gjelder å bryte kontaktsmittekjeder.</a:t>
            </a:r>
          </a:p>
          <a:p>
            <a:r>
              <a:rPr lang="nb-NO" b="1" dirty="0" smtClean="0"/>
              <a:t>Overføring gjennom luften</a:t>
            </a:r>
            <a:endParaRPr lang="nb-NO" dirty="0" smtClean="0"/>
          </a:p>
          <a:p>
            <a:r>
              <a:rPr lang="nb-NO" dirty="0" smtClean="0"/>
              <a:t>Vannet i de små dråpene fra en som hoster eller nyser, fordamper så raskt at mikroorganismene som er i dråpen, fortsetter å sveve fritt som dråpekjerner i luften. Disse dråpekjernene er så små og lette at de kan sveve i mange timer, og alle som puster dem inn, vil få mikroorganismene i seg. Forskjellige arbeidsoperasjoner vil også kunne lage skyer av små dråper (aerosoler). Dette kan skje ved for eksempel bruk av hurtiggående verktøy eller ved arbeidsprosesser som bobler opp, forstøver eller dusjer væsker utover. Dersom vi skal beskytte oss mot luftsmitte, må vi bruke tilstrekkelig godt åndedrettsvern.</a:t>
            </a:r>
          </a:p>
          <a:p>
            <a:r>
              <a:rPr lang="nb-NO" b="1" dirty="0" smtClean="0"/>
              <a:t>Overføring fra mat, drikke og gjenstander</a:t>
            </a:r>
            <a:endParaRPr lang="nb-NO" dirty="0" smtClean="0"/>
          </a:p>
          <a:p>
            <a:r>
              <a:rPr lang="nb-NO" dirty="0" smtClean="0"/>
              <a:t>Smitte kan spres fra mat, drikke, sigaretter eller liknende. Sprøytespisser eller andre skarpe gjenstander som er forurenset, kan også være smittekilder dersom en stikker seg.</a:t>
            </a:r>
          </a:p>
          <a:p>
            <a:r>
              <a:rPr lang="nb-NO" b="1" dirty="0" smtClean="0"/>
              <a:t>Overføring fra insekter og skadedyr</a:t>
            </a:r>
            <a:endParaRPr lang="nb-NO" dirty="0" smtClean="0"/>
          </a:p>
          <a:p>
            <a:r>
              <a:rPr lang="nb-NO" dirty="0" smtClean="0"/>
              <a:t>Insekter og dyr kan spre smittefarlige mikroorganismer. Flått ("</a:t>
            </a:r>
            <a:r>
              <a:rPr lang="nb-NO" dirty="0" err="1" smtClean="0"/>
              <a:t>skaubjønn</a:t>
            </a:r>
            <a:r>
              <a:rPr lang="nb-NO" dirty="0" smtClean="0"/>
              <a:t>") kan overføre mikroorganismer når de suger blod. Det samme kan malariamyggen. Rabies ("hundegalskap") overføres ved dyrebitt. Både fluer og smågnagere kan forurense matvarer med mikroorganismer.</a:t>
            </a:r>
          </a:p>
          <a:p>
            <a:r>
              <a:rPr lang="nb-NO" b="1" dirty="0" smtClean="0"/>
              <a:t>Andre helsefarer</a:t>
            </a:r>
            <a:endParaRPr lang="nb-NO" dirty="0" smtClean="0"/>
          </a:p>
          <a:p>
            <a:r>
              <a:rPr lang="nb-NO" dirty="0" smtClean="0"/>
              <a:t>Biologiske faktorer kan være helseskadelige selv om de ikke forårsaker smittsomme sykdommer. Under spesielle forhold kan enkelte mikroorganismer danne giftstoffer (toksiner). Noen av disse er blant de kraftigste giftstoffene vi kjenner. Et eksempel er giften som bakterien </a:t>
            </a:r>
            <a:r>
              <a:rPr lang="nb-NO" dirty="0" err="1" smtClean="0"/>
              <a:t>Clostridium</a:t>
            </a:r>
            <a:r>
              <a:rPr lang="nb-NO" dirty="0" smtClean="0"/>
              <a:t> </a:t>
            </a:r>
            <a:r>
              <a:rPr lang="nb-NO" dirty="0" err="1" smtClean="0"/>
              <a:t>botulinum</a:t>
            </a:r>
            <a:r>
              <a:rPr lang="nb-NO" dirty="0" smtClean="0"/>
              <a:t> kan danne i rakefisk, hermetikk og annet. En arbeidstaker kan få i seg </a:t>
            </a:r>
            <a:r>
              <a:rPr lang="nb-NO" dirty="0" err="1" smtClean="0"/>
              <a:t>botulintoksin</a:t>
            </a:r>
            <a:r>
              <a:rPr lang="nb-NO" dirty="0" smtClean="0"/>
              <a:t> ved å håndtere noe som inneholder denne nervegiften, og overføre den til for eksempel matpakken. Noen av bakteriene i listen over biologiske faktorer i </a:t>
            </a:r>
            <a:r>
              <a:rPr lang="nb-NO" dirty="0" err="1" smtClean="0"/>
              <a:t>forskriftens</a:t>
            </a:r>
            <a:r>
              <a:rPr lang="nb-NO" dirty="0" smtClean="0"/>
              <a:t> § 21 har en anmerkning T, som betyr at de danner toksiner. Dette gjelder botulismebakterien, stivkrampebakterien, difteribakterien, dysenteribakterien (type 1) og toksiske E. </a:t>
            </a:r>
            <a:r>
              <a:rPr lang="nb-NO" dirty="0" err="1" smtClean="0"/>
              <a:t>coli</a:t>
            </a:r>
            <a:r>
              <a:rPr lang="nb-NO" dirty="0" smtClean="0"/>
              <a:t>-stammer. Andre bakterier kan også danne giftstoffer. Arbeidsgiveren må vurdere faren for dette under risikovurderingen.</a:t>
            </a:r>
          </a:p>
          <a:p>
            <a:r>
              <a:rPr lang="nb-NO" dirty="0" smtClean="0"/>
              <a:t>Noen sopper kan også produsere gift. Disse giftstoffene kalles </a:t>
            </a:r>
            <a:r>
              <a:rPr lang="nb-NO" dirty="0" err="1" smtClean="0"/>
              <a:t>mykotoksiner</a:t>
            </a:r>
            <a:r>
              <a:rPr lang="nb-NO" dirty="0" smtClean="0"/>
              <a:t>. Enkelte sopper danner noen av de kraftigste kreftfremkallende stoffer vi kjenner. Et eksempel på dette er aflatoksin, som produseres av soppen </a:t>
            </a:r>
            <a:r>
              <a:rPr lang="nb-NO" dirty="0" err="1" smtClean="0"/>
              <a:t>Aspergillus</a:t>
            </a:r>
            <a:r>
              <a:rPr lang="nb-NO" dirty="0" smtClean="0"/>
              <a:t> </a:t>
            </a:r>
            <a:r>
              <a:rPr lang="nb-NO" dirty="0" err="1" smtClean="0"/>
              <a:t>flavus</a:t>
            </a:r>
            <a:r>
              <a:rPr lang="nb-NO" dirty="0" smtClean="0"/>
              <a:t>. Aflatoksin kan forekomme i korn, kornprodukter, nøtter, fôr og høy som er blitt lagret for varmt og fuktig. Kornbønder og arbeidstakere i dyrefôrproduksjon er derfor mest utsatt for aflatoksin. Dette kan føre til lungekreft og andre kreftformer ved inhalasjon, i tillegg til effekter på leveren og immunsystemet.</a:t>
            </a:r>
          </a:p>
          <a:p>
            <a:r>
              <a:rPr lang="nb-NO" dirty="0" smtClean="0"/>
              <a:t>Endotoksin er giftige stoffer i celleveggen i gramnegative bakterier. Når disse bakteriene dør, sprekker de, og endotoksinene frigjøres. Endotoksinene forekommer innenfor jordbruk, skogbruk, fiskerier, kloakk og avløp, og industri som håndterer avfall, papir, tekstil, medisin og næringsmidler. De kan også finnes i metallindustrien i forstøvet skjære- og formolje. Endotoksiner kan gi reaksjoner i luftveiene og </a:t>
            </a:r>
            <a:r>
              <a:rPr lang="nb-NO" dirty="0" err="1" smtClean="0"/>
              <a:t>influensaliknende</a:t>
            </a:r>
            <a:r>
              <a:rPr lang="nb-NO" dirty="0" smtClean="0"/>
              <a:t> symptomer som feber og frysninger, tretthet, hodepine, kvalme og diaré. Det fins ingen norsk administrativ norm for endotoksiner, men i Nederland er det fastsatt en grenseverdi på 200 EU/m³ luft for en periode på åtte timer (EU betyr endotoksinenhet, og ett ng endotoksin tilsvarer omtrent 10 EU). Grenseverdien ble fastsatt etter at en ekspertkomité hadde anbefalt en helsebasert grenseverdi på 50 EU/m³ luft (dette tilsvarer omtrent fem ng/m³ luft) (referanse 15).</a:t>
            </a:r>
          </a:p>
          <a:p>
            <a:r>
              <a:rPr lang="nb-NO" dirty="0" err="1" smtClean="0"/>
              <a:t>Bioaerosoler</a:t>
            </a:r>
            <a:r>
              <a:rPr lang="nb-NO" dirty="0" smtClean="0"/>
              <a:t> er støv som virvles opp ved arbeid med husdyr og husdyravfall, eller ved håndtering av annet biologisk materiale som høy, korn, organisk avfall og kloakk. Støvet består av en blanding av bakterier, virus, sopp og endotoksiner m.m. Dette kan gi både smittsomme infeksjoner, immunologiske reaksjoner, irritasjon og giftvirkninger. Øyekatarr som skyldes virus i støv fra fjærfe, er et eksempel på en slik infeksjon. De fleste bakteriene i </a:t>
            </a:r>
            <a:r>
              <a:rPr lang="nb-NO" dirty="0" err="1" smtClean="0"/>
              <a:t>bioaerosoler</a:t>
            </a:r>
            <a:r>
              <a:rPr lang="nb-NO" dirty="0" smtClean="0"/>
              <a:t> fører imidlertid ikke til infeksjoner, men til allergiske eller andre reaksjoner, som bronkitt, astma, allergisk betennelse i lungeblærene og </a:t>
            </a:r>
            <a:r>
              <a:rPr lang="nb-NO" dirty="0" err="1" smtClean="0"/>
              <a:t>influensaliknende</a:t>
            </a:r>
            <a:r>
              <a:rPr lang="nb-NO" dirty="0" smtClean="0"/>
              <a:t> symptomer. Temperatur og fuktighet avgjør hvilke mikroorganismer som forekommer. Vanligst er gramnegative bakterier og soppliknende bakterier (</a:t>
            </a:r>
            <a:r>
              <a:rPr lang="nb-NO" dirty="0" err="1" smtClean="0"/>
              <a:t>aktinomyceter</a:t>
            </a:r>
            <a:r>
              <a:rPr lang="nb-NO" dirty="0" smtClean="0"/>
              <a:t>).</a:t>
            </a:r>
          </a:p>
          <a:p>
            <a:r>
              <a:rPr lang="nb-NO" dirty="0" smtClean="0"/>
              <a:t>Fuktighet med mugg og råtedannelse bør ikke finnes i noe arbeidslokale eller ventilasjonsanlegg. Det kan imidlertid oppstå vannskader eller andre forhold som kan gi grobunn for muggvekst. Sporer og giftstoffer fra muggsopp spres gjennom luften. Dette kan gi luftveissymptomer (allergi og astma), hodepine, nedsatt immunforsvar, tretthet og utmattelse. For å forebygge dette må en fjerne vekstgrunnlaget for muggsoppen ved å fjerne eventuelt infisert porøst materiale og desinfisere faste overflater. Det kan også være nødvendig å la være å bruke lokalene inntil skaden er utbedret.</a:t>
            </a:r>
          </a:p>
          <a:p>
            <a:endParaRPr lang="nb-NO" dirty="0"/>
          </a:p>
        </p:txBody>
      </p:sp>
      <p:sp>
        <p:nvSpPr>
          <p:cNvPr id="4" name="Slide Number Placeholder 3"/>
          <p:cNvSpPr>
            <a:spLocks noGrp="1"/>
          </p:cNvSpPr>
          <p:nvPr>
            <p:ph type="sldNum" sz="quarter" idx="10"/>
          </p:nvPr>
        </p:nvSpPr>
        <p:spPr/>
        <p:txBody>
          <a:bodyPr/>
          <a:lstStyle/>
          <a:p>
            <a:fld id="{ADBCE863-0864-41B6-BFC0-13FDCBFEF014}" type="slidenum">
              <a:rPr lang="nb-NO" smtClean="0"/>
              <a:t>46</a:t>
            </a:fld>
            <a:endParaRPr lang="nb-NO"/>
          </a:p>
        </p:txBody>
      </p:sp>
    </p:spTree>
    <p:extLst>
      <p:ext uri="{BB962C8B-B14F-4D97-AF65-F5344CB8AC3E}">
        <p14:creationId xmlns:p14="http://schemas.microsoft.com/office/powerpoint/2010/main" val="37633884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Dersom biologisk faktor</a:t>
            </a:r>
            <a:r>
              <a:rPr lang="nb-NO" baseline="0" dirty="0" smtClean="0"/>
              <a:t> ikke listes i </a:t>
            </a:r>
            <a:r>
              <a:rPr lang="nb-NO" baseline="0" dirty="0" err="1" smtClean="0"/>
              <a:t>forskriften</a:t>
            </a:r>
            <a:r>
              <a:rPr lang="nb-NO" baseline="0" dirty="0" smtClean="0"/>
              <a:t> må virksomheten klassifisere den selv</a:t>
            </a:r>
            <a:endParaRPr lang="nb-NO" dirty="0"/>
          </a:p>
        </p:txBody>
      </p:sp>
      <p:sp>
        <p:nvSpPr>
          <p:cNvPr id="4" name="Slide Number Placeholder 3"/>
          <p:cNvSpPr>
            <a:spLocks noGrp="1"/>
          </p:cNvSpPr>
          <p:nvPr>
            <p:ph type="sldNum" sz="quarter" idx="10"/>
          </p:nvPr>
        </p:nvSpPr>
        <p:spPr/>
        <p:txBody>
          <a:bodyPr/>
          <a:lstStyle/>
          <a:p>
            <a:fld id="{ADBCE863-0864-41B6-BFC0-13FDCBFEF014}" type="slidenum">
              <a:rPr lang="nb-NO" smtClean="0"/>
              <a:t>47</a:t>
            </a:fld>
            <a:endParaRPr lang="nb-NO"/>
          </a:p>
        </p:txBody>
      </p:sp>
    </p:spTree>
    <p:extLst>
      <p:ext uri="{BB962C8B-B14F-4D97-AF65-F5344CB8AC3E}">
        <p14:creationId xmlns:p14="http://schemas.microsoft.com/office/powerpoint/2010/main" val="40440168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ADBCE863-0864-41B6-BFC0-13FDCBFEF014}" type="slidenum">
              <a:rPr lang="nb-NO" smtClean="0"/>
              <a:t>48</a:t>
            </a:fld>
            <a:endParaRPr lang="nb-NO"/>
          </a:p>
        </p:txBody>
      </p:sp>
    </p:spTree>
    <p:extLst>
      <p:ext uri="{BB962C8B-B14F-4D97-AF65-F5344CB8AC3E}">
        <p14:creationId xmlns:p14="http://schemas.microsoft.com/office/powerpoint/2010/main" val="305109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dirty="0" smtClean="0"/>
              <a:t>5. Risikovurdering</a:t>
            </a:r>
          </a:p>
          <a:p>
            <a:r>
              <a:rPr lang="nb-NO" dirty="0" smtClean="0"/>
              <a:t>Helseskader kan oppstå på enhver arbeidsplass, men mange kunne vært unngått dersom arbeidsgiveren på forhånd hadde tenkt gjennom hva som kan gå galt. For å forebygge at noen blir skadet eller syke på jobben, er det derfor viktig å gjøre en risikovurdering der en tenker seg hva som i verste fall kan gå galt, og hva som må gjøres for å hindre dette. Risikovurderingen er en del av en kontinuerlig prosess der de sentrale aktivitetene er kartlegging, planlegging og prioritering av tiltak, og kontroll av at tiltakene er gode nok.</a:t>
            </a:r>
          </a:p>
          <a:p>
            <a:r>
              <a:rPr lang="nb-NO" dirty="0" smtClean="0"/>
              <a:t>Arbeidsgivere som ikke selv har kunnskap om farer knyttet til arbeid med biologiske faktorer, kan søke råd hos kompetent verne- og helsepersonale (VHP). Slikt verne- og helsepersonale finnes blant annet i bedriftshelsetjenestene (BHT). En kan også søke slik bistand hos andre kompetente personer. Arbeidsgiveren skal kunne dokumentere resultatene av risikovurderingen og de opplysningene den bygger på (§ 7). Dokumentasjonen er en del av virksomhetens systematiske helse-, miljø- og sikkerhetsarbeid (internkontroll).</a:t>
            </a:r>
          </a:p>
          <a:p>
            <a:r>
              <a:rPr lang="nb-NO" b="1" dirty="0" smtClean="0"/>
              <a:t>Hva er risiko?</a:t>
            </a:r>
          </a:p>
          <a:p>
            <a:r>
              <a:rPr lang="nb-NO" dirty="0" smtClean="0"/>
              <a:t>Med risiko menes sannsynligheten for at noe uønsket kan skje, og konsekvensene av dette. Farene som arbeidstakerne kan utsettes for i form av biologiske faktorer, er mikroorganismer, cellekulturer og endoparasitter eller stoffer fra mikroorganismene. Risikoen er sannsynligheten for at det kan oppstå helseskader etter eksponering for slike biologiske faktorer.</a:t>
            </a:r>
          </a:p>
          <a:p>
            <a:r>
              <a:rPr lang="nb-NO" b="1" dirty="0" smtClean="0"/>
              <a:t>Prinsippene for vurdering av risiko</a:t>
            </a:r>
          </a:p>
          <a:p>
            <a:r>
              <a:rPr lang="nb-NO" dirty="0" smtClean="0"/>
              <a:t>Risikovurdering er en av de viktigste aktivitetene i det systematiske helse-, miljø- og sikkerhetsarbeidet. Forskrift om systematisk helse-, miljø- og sikkerhetsarbeid i virksomheter (internkontrollforskriften, referanse 19) beskriver en risikovurdering med tre spørsmål:</a:t>
            </a:r>
          </a:p>
          <a:p>
            <a:r>
              <a:rPr lang="nb-NO" dirty="0" smtClean="0"/>
              <a:t>Hva kan gå galt? </a:t>
            </a:r>
          </a:p>
          <a:p>
            <a:r>
              <a:rPr lang="nb-NO" dirty="0" smtClean="0"/>
              <a:t>Hva kan vi gjøre for å hindre at noe går galt? </a:t>
            </a:r>
          </a:p>
          <a:p>
            <a:r>
              <a:rPr lang="nb-NO" dirty="0" smtClean="0"/>
              <a:t>Hva kan vi gjøre for å redusere konsekvensene dersom noe går galt? </a:t>
            </a:r>
          </a:p>
          <a:p>
            <a:r>
              <a:rPr lang="nb-NO" dirty="0" smtClean="0"/>
              <a:t>I det første spørsmålet ligger vurderingen av både sannsynlighet og konsekvens, mens de to neste handler om vurdering av tiltak.</a:t>
            </a:r>
          </a:p>
          <a:p>
            <a:r>
              <a:rPr lang="nb-NO" b="1" dirty="0" smtClean="0"/>
              <a:t>Vurdering av risiko fra biologiske faktorer</a:t>
            </a:r>
          </a:p>
          <a:p>
            <a:r>
              <a:rPr lang="nb-NO" dirty="0" smtClean="0"/>
              <a:t>Arbeidsgiveren skal vurdere om det kan være risiko for at arbeidstakerne utsettes for biologiske faktorer som kan medføre fare for deres helse og sikkerhet (§ 7). Det er svært viktig at arbeidstakerne deltar aktivt i kartleggingen og risikovurderingen, og de har plikt til å medvirke. Det er arbeidstakerne som best kjenner til hvordan arbeidet blir gjort, og hva som kan være risikofylt. Verneombudet skal være med i prosessen.</a:t>
            </a:r>
          </a:p>
          <a:p>
            <a:r>
              <a:rPr lang="nb-NO" dirty="0" smtClean="0"/>
              <a:t>For å finne ut hva som kan gå galt når det gjelder biologiske faktorer i arbeidsmiljøet, må arbeidsgiveren gjøre en kartlegging der bestemmelse av eksponering er første skritt.</a:t>
            </a:r>
          </a:p>
          <a:p>
            <a:r>
              <a:rPr lang="nb-NO" b="1" dirty="0" smtClean="0"/>
              <a:t>Bestemmelse av eksponering</a:t>
            </a:r>
          </a:p>
          <a:p>
            <a:r>
              <a:rPr lang="nb-NO" dirty="0" smtClean="0"/>
              <a:t>Arbeidsgiveren skal kartlegge eksponering på grunnlag av alle tilgjengelige opplysninger og bør i alle fall vurdere</a:t>
            </a:r>
          </a:p>
          <a:p>
            <a:r>
              <a:rPr lang="nb-NO" dirty="0" smtClean="0"/>
              <a:t>hvilke kjente biologiske faktorer som kan finnes på arbeidsplassen </a:t>
            </a:r>
          </a:p>
          <a:p>
            <a:r>
              <a:rPr lang="nb-NO" dirty="0" smtClean="0"/>
              <a:t>muligheten for at det kan finnes biologiske faktorer som ikke er kjent ennå </a:t>
            </a:r>
          </a:p>
          <a:p>
            <a:r>
              <a:rPr lang="nb-NO" dirty="0" smtClean="0"/>
              <a:t>hvilken form de </a:t>
            </a:r>
            <a:r>
              <a:rPr lang="nb-NO" dirty="0" err="1" smtClean="0"/>
              <a:t>biologstiske</a:t>
            </a:r>
            <a:r>
              <a:rPr lang="nb-NO" dirty="0" smtClean="0"/>
              <a:t> faktorene kan forekomme i:</a:t>
            </a:r>
            <a:br>
              <a:rPr lang="nb-NO" dirty="0" smtClean="0"/>
            </a:br>
            <a:r>
              <a:rPr lang="nb-NO" dirty="0" smtClean="0"/>
              <a:t>- døde eller levende bakterier</a:t>
            </a:r>
            <a:br>
              <a:rPr lang="nb-NO" dirty="0" smtClean="0"/>
            </a:br>
            <a:r>
              <a:rPr lang="nb-NO" dirty="0" smtClean="0"/>
              <a:t>- sporer eller egg etc.</a:t>
            </a:r>
            <a:br>
              <a:rPr lang="nb-NO" dirty="0" smtClean="0"/>
            </a:br>
            <a:r>
              <a:rPr lang="nb-NO" dirty="0" smtClean="0"/>
              <a:t>- muligheten for at den biologiske faktoren kan danne robuste sporer eller cyster som er motstandsdyktige mot desinfeksjon, at den går gjennom en utviklingssyklus som inneholder ikke-smittsomme former, eller at den er avhengig av en smittebærer </a:t>
            </a:r>
          </a:p>
          <a:p>
            <a:r>
              <a:rPr lang="nb-NO" dirty="0" smtClean="0"/>
              <a:t>muligheten for at mikroorganismen avgir giftstoffer eller endotoksiner </a:t>
            </a:r>
          </a:p>
          <a:p>
            <a:r>
              <a:rPr lang="nb-NO" dirty="0" smtClean="0"/>
              <a:t>hvor ofte og hvor lenge eksponering forekommer </a:t>
            </a:r>
          </a:p>
          <a:p>
            <a:r>
              <a:rPr lang="nb-NO" dirty="0" smtClean="0"/>
              <a:t>hvordan de biologiske faktorene overføres til og spres mellom mennesker </a:t>
            </a:r>
          </a:p>
          <a:p>
            <a:r>
              <a:rPr lang="nb-NO" dirty="0" smtClean="0"/>
              <a:t>muligheten for at ikke farlige cellekulturer er smittet med helseskadelige biologiske faktorer </a:t>
            </a:r>
          </a:p>
          <a:p>
            <a:r>
              <a:rPr lang="nb-NO" dirty="0" smtClean="0"/>
              <a:t>Mikroorganismer er levende og kan formere seg raskt dersom de har gode vekstbetingelser, det vil si tilgang på næringsstoffer og vann. Dette innebærer at mengden mikroorganismer i arbeidsmiljøet kan forandre seg i løpet av kort tid. Risikoen for smitte kan være stor selv med små mengder levende mikroorganismer, av og til ved så små mengder at de ikke lar seg påvise. Både levende og døde mikroorganismer kan gi allergiske reaksjoner og giftvirkning, men for at man skal få disse effektene, må det som oftest større mengder til.</a:t>
            </a:r>
          </a:p>
          <a:p>
            <a:r>
              <a:rPr lang="nb-NO" dirty="0" smtClean="0"/>
              <a:t>Det er ofte vanskelig å bestemme mengden av mikroorganismer på arbeidsplassen. Det kan være enklere å finne ut hvilke mikroorganismer som finnes. Påvisning av mikroorganismer gjøres av de mikrobiologiske laboratoriene.</a:t>
            </a:r>
          </a:p>
          <a:p>
            <a:r>
              <a:rPr lang="nb-NO" dirty="0" smtClean="0"/>
              <a:t>Når arbeidsgiveren har kartlagt eksponeringen for biologiske faktorer, må han finne ut hvilke smitterisikogrupper disse tilhører. For å kunne besvare dette må arbeidsgiveren se på klassifiseringen av de biologiske faktorene.</a:t>
            </a:r>
          </a:p>
          <a:p>
            <a:r>
              <a:rPr lang="nb-NO" b="1" dirty="0" smtClean="0"/>
              <a:t>Klassifisering av biologiske faktorers smitterisiko</a:t>
            </a:r>
          </a:p>
          <a:p>
            <a:r>
              <a:rPr lang="nb-NO" dirty="0" smtClean="0"/>
              <a:t>Biologiske faktorer klassifiseres i fire smitterisikogrupper i forhold til deres evne til å gi infeksjoner, hvor alvorlig infeksjonssykdom de kan gi, hvor stor risiko det er for at infeksjonssykdommen sprer seg til samfunnet, og tilgjengelighet av vaksine og effektiv behandling (§ 6). Det er bare disse kriteriene som brukes i klassifiseringen, selv om en smittsom biologisk faktor også kan ha giftige, allergifremkallende eller andre farlige egenskaper. Det finnes også biologiske faktorer som sjelden gir infeksjoner, og disse klassifiseres i smitterisikogruppe 1. Et eksempel på slike er hvite stafylokokker.</a:t>
            </a:r>
          </a:p>
          <a:p>
            <a:r>
              <a:rPr lang="nb-NO" dirty="0" smtClean="0"/>
              <a:t>Listen over klassifiserte biologiske faktorer i </a:t>
            </a:r>
            <a:r>
              <a:rPr lang="nb-NO" dirty="0" err="1" smtClean="0"/>
              <a:t>forskriften</a:t>
            </a:r>
            <a:r>
              <a:rPr lang="nb-NO" dirty="0" smtClean="0"/>
              <a:t> er ikke uttømmende, og biologiske faktorer som ikke står på listen, må derfor ikke automatisk klassifiseres i smitterisikogruppe 1. Arbeidsgiveren må selv, eller i samarbeid med kompetente fagfolk, klassifisere den biologiske faktoren på grunnlag av kriteriene gitt i § 6 nr. 1. Verne- og helsepersonalet er aktuelle samarbeidspartnere. Dersom arbeidsgiveren er i tvil, bør han kontakte kompetente fagmiljøer, for eksempel Nasjonalt folkehelseinstitutt eller kommunale helsemyndigheter.</a:t>
            </a:r>
          </a:p>
          <a:p>
            <a:r>
              <a:rPr lang="nb-NO" dirty="0" smtClean="0"/>
              <a:t>For de biologiske faktorene på listen i </a:t>
            </a:r>
            <a:r>
              <a:rPr lang="nb-NO" dirty="0" err="1" smtClean="0"/>
              <a:t>forskriftens</a:t>
            </a:r>
            <a:r>
              <a:rPr lang="nb-NO" dirty="0" smtClean="0"/>
              <a:t> § 21 er det angitt smitterisikogruppe. Dersom en stamme har redusert eller mistet sin evne til å forårsake infeksjoner på grunn av endringer i det genetiske materialet, kan arbeidsgiveren klassifisere den biologiske faktoren i en lavere smitterisikogruppe på grunnlag av kriteriene gitt i § 6 nr. 1. En genetisk modifisert biologisk faktor som er blitt mer helsefarlig, må på den annen side klassifiseres i en høyere smitterisikogruppe enn den opprinnelige mikroorganismen.</a:t>
            </a:r>
          </a:p>
          <a:p>
            <a:r>
              <a:rPr lang="nb-NO" dirty="0" smtClean="0"/>
              <a:t>Mikroorganismer kan også endre karakter og smitterisikogruppe dersom de blir motstandsdyktige (resistente) mot de medisiner (antibiotika) som vi kan behandle infeksjoner med, eller mot de kjemiske stoffer som vi bruker til å rengjøre (desinfisere) instrumenter, utstyr og lokaler med. I de senere år er stadig flere av de mikroorganismene som er farlige for mennesker, blitt resistente. Dette er blitt et alvorlig problem.</a:t>
            </a:r>
          </a:p>
          <a:p>
            <a:r>
              <a:rPr lang="nb-NO" dirty="0" smtClean="0"/>
              <a:t>Mikroorganismene formerer seg raskt ved deling, og da kan det skje forandringer i arvestoffet, slik at de ikke lenger er sårbare for antibiotika. Etterkommerne etter disse mikroorganismene vil være motstandsdyktige og kan fortsette å formere og spre seg til tross for behandling med antibiotika, i motsetning til dem som fortsatt er sårbare og vil dø ut. På arbeidsplasser der antibiotika er mye brukt, har de motstandsdyktige mikroorganismene gode vekstvilkår, og de kan ha blitt farligere enn de var før. Dette kan føre til at de må plasseres i en høyere smitterisikogruppe enn de opprinnelig var i. For å unngå at mikroorganismer blir motstandsdyktige, er det helt avgjørende å være tilbakeholdne med bruk av antibiotika og </a:t>
            </a:r>
            <a:r>
              <a:rPr lang="nb-NO" dirty="0" err="1" smtClean="0"/>
              <a:t>antibiotikaliknende</a:t>
            </a:r>
            <a:r>
              <a:rPr lang="nb-NO" dirty="0" smtClean="0"/>
              <a:t> stoffer. Helsemyndighetene har derfor laget en handlingsplan for å motvirke </a:t>
            </a:r>
            <a:r>
              <a:rPr lang="nb-NO" dirty="0" err="1" smtClean="0"/>
              <a:t>antibiotikaresistens</a:t>
            </a:r>
            <a:r>
              <a:rPr lang="nb-NO" dirty="0" smtClean="0"/>
              <a:t> (referanse 20 og 41).</a:t>
            </a:r>
          </a:p>
          <a:p>
            <a:r>
              <a:rPr lang="nb-NO" dirty="0" smtClean="0"/>
              <a:t>Når arbeidsgiveren har kartlagt at arbeidstakerne kan bli eksponert for biologiske faktorer, og funnet ut hvilke smitterisikogrupper de tilhører, må han også vurdere hvilke konsekvenser en slik eksponering kan få for arbeidstakerne.</a:t>
            </a:r>
          </a:p>
          <a:p>
            <a:r>
              <a:rPr lang="nb-NO" b="1" dirty="0" smtClean="0"/>
              <a:t>Vurdering av risiko for helseskade</a:t>
            </a:r>
          </a:p>
          <a:p>
            <a:r>
              <a:rPr lang="nb-NO" dirty="0" smtClean="0"/>
              <a:t>Arbeidsgiveren må i alle fall vurdere:</a:t>
            </a:r>
          </a:p>
          <a:p>
            <a:r>
              <a:rPr lang="nb-NO" dirty="0" smtClean="0"/>
              <a:t>hvilke infeksjonssykdommer de biologiske faktorene kan forårsake </a:t>
            </a:r>
          </a:p>
          <a:p>
            <a:r>
              <a:rPr lang="nb-NO" dirty="0" smtClean="0"/>
              <a:t>hvilke andre helseskader (som allergi og forgiftning) de biologiske faktorene kan forårsake </a:t>
            </a:r>
          </a:p>
          <a:p>
            <a:r>
              <a:rPr lang="nb-NO" dirty="0" smtClean="0"/>
              <a:t>hvor alvorlig sykdom eller helseskade eksponeringen kan forårsake </a:t>
            </a:r>
          </a:p>
          <a:p>
            <a:r>
              <a:rPr lang="nb-NO" dirty="0" smtClean="0"/>
              <a:t>om det finnes tiltak eller effektiv behandling for å forebygge eller helbrede sykdommen eller helseskaden </a:t>
            </a:r>
          </a:p>
          <a:p>
            <a:r>
              <a:rPr lang="nb-NO" dirty="0" smtClean="0"/>
              <a:t>om arbeidstakere kan være spesielt mottakelige for smitte fordi de ikke er vaksinert, mangler antistoffer eller har nedsatt immunforsvar </a:t>
            </a:r>
          </a:p>
          <a:p>
            <a:r>
              <a:rPr lang="nb-NO" dirty="0" smtClean="0"/>
              <a:t>Referansene er ført opp i kapittel 9.</a:t>
            </a:r>
          </a:p>
          <a:p>
            <a:endParaRPr lang="nb-NO" dirty="0"/>
          </a:p>
        </p:txBody>
      </p:sp>
      <p:sp>
        <p:nvSpPr>
          <p:cNvPr id="4" name="Slide Number Placeholder 3"/>
          <p:cNvSpPr>
            <a:spLocks noGrp="1"/>
          </p:cNvSpPr>
          <p:nvPr>
            <p:ph type="sldNum" sz="quarter" idx="10"/>
          </p:nvPr>
        </p:nvSpPr>
        <p:spPr/>
        <p:txBody>
          <a:bodyPr/>
          <a:lstStyle/>
          <a:p>
            <a:fld id="{ADBCE863-0864-41B6-BFC0-13FDCBFEF014}" type="slidenum">
              <a:rPr lang="nb-NO" smtClean="0"/>
              <a:t>55</a:t>
            </a:fld>
            <a:endParaRPr lang="nb-NO"/>
          </a:p>
        </p:txBody>
      </p:sp>
    </p:spTree>
    <p:extLst>
      <p:ext uri="{BB962C8B-B14F-4D97-AF65-F5344CB8AC3E}">
        <p14:creationId xmlns:p14="http://schemas.microsoft.com/office/powerpoint/2010/main" val="26426296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ADBCE863-0864-41B6-BFC0-13FDCBFEF014}" type="slidenum">
              <a:rPr lang="nb-NO" smtClean="0"/>
              <a:t>60</a:t>
            </a:fld>
            <a:endParaRPr lang="nb-NO"/>
          </a:p>
        </p:txBody>
      </p:sp>
    </p:spTree>
    <p:extLst>
      <p:ext uri="{BB962C8B-B14F-4D97-AF65-F5344CB8AC3E}">
        <p14:creationId xmlns:p14="http://schemas.microsoft.com/office/powerpoint/2010/main" val="13033767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5B1F776-D415-4EC7-8A19-2136FCC4AE8C}" type="slidenum">
              <a:rPr lang="nb-NO" smtClean="0"/>
              <a:t>61</a:t>
            </a:fld>
            <a:endParaRPr lang="nb-NO"/>
          </a:p>
        </p:txBody>
      </p:sp>
    </p:spTree>
    <p:extLst>
      <p:ext uri="{BB962C8B-B14F-4D97-AF65-F5344CB8AC3E}">
        <p14:creationId xmlns:p14="http://schemas.microsoft.com/office/powerpoint/2010/main" val="5514274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Plassholder for lysbilde 1"/>
          <p:cNvSpPr>
            <a:spLocks noGrp="1" noRot="1" noChangeAspect="1" noTextEdit="1"/>
          </p:cNvSpPr>
          <p:nvPr>
            <p:ph type="sldImg"/>
          </p:nvPr>
        </p:nvSpPr>
        <p:spPr>
          <a:ln/>
        </p:spPr>
      </p:sp>
      <p:sp>
        <p:nvSpPr>
          <p:cNvPr id="16387" name="Plassholder for notater 2"/>
          <p:cNvSpPr>
            <a:spLocks noGrp="1"/>
          </p:cNvSpPr>
          <p:nvPr>
            <p:ph type="body" idx="1"/>
          </p:nvPr>
        </p:nvSpPr>
        <p:spPr>
          <a:noFill/>
        </p:spPr>
        <p:txBody>
          <a:bodyPr/>
          <a:lstStyle/>
          <a:p>
            <a:r>
              <a:rPr lang="nb-NO" dirty="0" smtClean="0"/>
              <a:t>Grense mellom ioniserende og ikke-ioniserende regnes i strålevernsammenheng ved 100 </a:t>
            </a:r>
            <a:r>
              <a:rPr lang="nb-NO" dirty="0" err="1" smtClean="0"/>
              <a:t>nm</a:t>
            </a:r>
            <a:r>
              <a:rPr lang="nb-NO" dirty="0" smtClean="0"/>
              <a:t>.  </a:t>
            </a:r>
          </a:p>
          <a:p>
            <a:endParaRPr lang="nb-NO" dirty="0" smtClean="0"/>
          </a:p>
        </p:txBody>
      </p:sp>
      <p:sp>
        <p:nvSpPr>
          <p:cNvPr id="16388" name="Plassholder for lysbildenummer 3"/>
          <p:cNvSpPr>
            <a:spLocks noGrp="1"/>
          </p:cNvSpPr>
          <p:nvPr>
            <p:ph type="sldNum" sz="quarter" idx="5"/>
          </p:nvPr>
        </p:nvSpPr>
        <p:spPr/>
        <p:txBody>
          <a:bodyPr/>
          <a:lstStyle>
            <a:lvl1pPr eaLnBrk="0" hangingPunct="0">
              <a:defRPr sz="3400">
                <a:solidFill>
                  <a:schemeClr val="tx1"/>
                </a:solidFill>
                <a:latin typeface="Arial" pitchFamily="34" charset="0"/>
              </a:defRPr>
            </a:lvl1pPr>
            <a:lvl2pPr marL="702756" indent="-270291" eaLnBrk="0" hangingPunct="0">
              <a:defRPr sz="3400">
                <a:solidFill>
                  <a:schemeClr val="tx1"/>
                </a:solidFill>
                <a:latin typeface="Arial" pitchFamily="34" charset="0"/>
              </a:defRPr>
            </a:lvl2pPr>
            <a:lvl3pPr marL="1081164" indent="-216233" eaLnBrk="0" hangingPunct="0">
              <a:defRPr sz="3400">
                <a:solidFill>
                  <a:schemeClr val="tx1"/>
                </a:solidFill>
                <a:latin typeface="Arial" pitchFamily="34" charset="0"/>
              </a:defRPr>
            </a:lvl3pPr>
            <a:lvl4pPr marL="1513629" indent="-216233" eaLnBrk="0" hangingPunct="0">
              <a:defRPr sz="3400">
                <a:solidFill>
                  <a:schemeClr val="tx1"/>
                </a:solidFill>
                <a:latin typeface="Arial" pitchFamily="34" charset="0"/>
              </a:defRPr>
            </a:lvl4pPr>
            <a:lvl5pPr marL="1946095" indent="-216233" eaLnBrk="0" hangingPunct="0">
              <a:defRPr sz="3400">
                <a:solidFill>
                  <a:schemeClr val="tx1"/>
                </a:solidFill>
                <a:latin typeface="Arial" pitchFamily="34" charset="0"/>
              </a:defRPr>
            </a:lvl5pPr>
            <a:lvl6pPr marL="2378560" indent="-216233" eaLnBrk="0" fontAlgn="base" hangingPunct="0">
              <a:spcBef>
                <a:spcPct val="0"/>
              </a:spcBef>
              <a:spcAft>
                <a:spcPct val="0"/>
              </a:spcAft>
              <a:defRPr sz="3400">
                <a:solidFill>
                  <a:schemeClr val="tx1"/>
                </a:solidFill>
                <a:latin typeface="Arial" pitchFamily="34" charset="0"/>
              </a:defRPr>
            </a:lvl6pPr>
            <a:lvl7pPr marL="2811026" indent="-216233" eaLnBrk="0" fontAlgn="base" hangingPunct="0">
              <a:spcBef>
                <a:spcPct val="0"/>
              </a:spcBef>
              <a:spcAft>
                <a:spcPct val="0"/>
              </a:spcAft>
              <a:defRPr sz="3400">
                <a:solidFill>
                  <a:schemeClr val="tx1"/>
                </a:solidFill>
                <a:latin typeface="Arial" pitchFamily="34" charset="0"/>
              </a:defRPr>
            </a:lvl7pPr>
            <a:lvl8pPr marL="3243491" indent="-216233" eaLnBrk="0" fontAlgn="base" hangingPunct="0">
              <a:spcBef>
                <a:spcPct val="0"/>
              </a:spcBef>
              <a:spcAft>
                <a:spcPct val="0"/>
              </a:spcAft>
              <a:defRPr sz="3400">
                <a:solidFill>
                  <a:schemeClr val="tx1"/>
                </a:solidFill>
                <a:latin typeface="Arial" pitchFamily="34" charset="0"/>
              </a:defRPr>
            </a:lvl8pPr>
            <a:lvl9pPr marL="3675957" indent="-216233" eaLnBrk="0" fontAlgn="base" hangingPunct="0">
              <a:spcBef>
                <a:spcPct val="0"/>
              </a:spcBef>
              <a:spcAft>
                <a:spcPct val="0"/>
              </a:spcAft>
              <a:defRPr sz="3400">
                <a:solidFill>
                  <a:schemeClr val="tx1"/>
                </a:solidFill>
                <a:latin typeface="Arial" pitchFamily="34" charset="0"/>
              </a:defRPr>
            </a:lvl9pPr>
          </a:lstStyle>
          <a:p>
            <a:pPr>
              <a:defRPr/>
            </a:pPr>
            <a:fld id="{89334831-EAC5-4FE6-BAF4-ACD1A55DD5AC}" type="slidenum">
              <a:rPr lang="nn-NO" sz="1100">
                <a:solidFill>
                  <a:prstClr val="black"/>
                </a:solidFill>
              </a:rPr>
              <a:pPr>
                <a:defRPr/>
              </a:pPr>
              <a:t>62</a:t>
            </a:fld>
            <a:endParaRPr lang="nn-NO" sz="11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75B1F776-D415-4EC7-8A19-2136FCC4AE8C}" type="slidenum">
              <a:rPr lang="nb-NO" smtClean="0"/>
              <a:t>63</a:t>
            </a:fld>
            <a:endParaRPr lang="nb-NO"/>
          </a:p>
        </p:txBody>
      </p:sp>
    </p:spTree>
    <p:extLst>
      <p:ext uri="{BB962C8B-B14F-4D97-AF65-F5344CB8AC3E}">
        <p14:creationId xmlns:p14="http://schemas.microsoft.com/office/powerpoint/2010/main" val="33858317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Plassholder for lysbilde 1"/>
          <p:cNvSpPr>
            <a:spLocks noGrp="1" noRot="1" noChangeAspect="1" noTextEdit="1"/>
          </p:cNvSpPr>
          <p:nvPr>
            <p:ph type="sldImg"/>
          </p:nvPr>
        </p:nvSpPr>
        <p:spPr>
          <a:ln/>
        </p:spPr>
      </p:sp>
      <p:sp>
        <p:nvSpPr>
          <p:cNvPr id="17411" name="Plassholder for notater 2"/>
          <p:cNvSpPr>
            <a:spLocks noGrp="1"/>
          </p:cNvSpPr>
          <p:nvPr>
            <p:ph type="body" idx="1"/>
          </p:nvPr>
        </p:nvSpPr>
        <p:spPr>
          <a:noFill/>
        </p:spPr>
        <p:txBody>
          <a:bodyPr/>
          <a:lstStyle/>
          <a:p>
            <a:endParaRPr lang="nb-NO" smtClean="0"/>
          </a:p>
          <a:p>
            <a:r>
              <a:rPr lang="nb-NO" smtClean="0"/>
              <a:t>Begrepene gamma og røntgen brukes for å skille mellom opphavet til strålingen, selv om begge er elektromagnetisk</a:t>
            </a:r>
            <a:r>
              <a:rPr lang="nb-NO" baseline="0" smtClean="0"/>
              <a:t>.</a:t>
            </a:r>
            <a:endParaRPr lang="nb-NO" smtClean="0"/>
          </a:p>
        </p:txBody>
      </p:sp>
      <p:sp>
        <p:nvSpPr>
          <p:cNvPr id="17412" name="Plassholder for lysbildenummer 3"/>
          <p:cNvSpPr>
            <a:spLocks noGrp="1"/>
          </p:cNvSpPr>
          <p:nvPr>
            <p:ph type="sldNum" sz="quarter" idx="5"/>
          </p:nvPr>
        </p:nvSpPr>
        <p:spPr/>
        <p:txBody>
          <a:bodyPr/>
          <a:lstStyle>
            <a:lvl1pPr eaLnBrk="0" hangingPunct="0">
              <a:defRPr sz="3400">
                <a:solidFill>
                  <a:schemeClr val="tx1"/>
                </a:solidFill>
                <a:latin typeface="Arial" pitchFamily="34" charset="0"/>
              </a:defRPr>
            </a:lvl1pPr>
            <a:lvl2pPr marL="702756" indent="-270291" eaLnBrk="0" hangingPunct="0">
              <a:defRPr sz="3400">
                <a:solidFill>
                  <a:schemeClr val="tx1"/>
                </a:solidFill>
                <a:latin typeface="Arial" pitchFamily="34" charset="0"/>
              </a:defRPr>
            </a:lvl2pPr>
            <a:lvl3pPr marL="1081164" indent="-216233" eaLnBrk="0" hangingPunct="0">
              <a:defRPr sz="3400">
                <a:solidFill>
                  <a:schemeClr val="tx1"/>
                </a:solidFill>
                <a:latin typeface="Arial" pitchFamily="34" charset="0"/>
              </a:defRPr>
            </a:lvl3pPr>
            <a:lvl4pPr marL="1513629" indent="-216233" eaLnBrk="0" hangingPunct="0">
              <a:defRPr sz="3400">
                <a:solidFill>
                  <a:schemeClr val="tx1"/>
                </a:solidFill>
                <a:latin typeface="Arial" pitchFamily="34" charset="0"/>
              </a:defRPr>
            </a:lvl4pPr>
            <a:lvl5pPr marL="1946095" indent="-216233" eaLnBrk="0" hangingPunct="0">
              <a:defRPr sz="3400">
                <a:solidFill>
                  <a:schemeClr val="tx1"/>
                </a:solidFill>
                <a:latin typeface="Arial" pitchFamily="34" charset="0"/>
              </a:defRPr>
            </a:lvl5pPr>
            <a:lvl6pPr marL="2378560" indent="-216233" eaLnBrk="0" fontAlgn="base" hangingPunct="0">
              <a:spcBef>
                <a:spcPct val="0"/>
              </a:spcBef>
              <a:spcAft>
                <a:spcPct val="0"/>
              </a:spcAft>
              <a:defRPr sz="3400">
                <a:solidFill>
                  <a:schemeClr val="tx1"/>
                </a:solidFill>
                <a:latin typeface="Arial" pitchFamily="34" charset="0"/>
              </a:defRPr>
            </a:lvl6pPr>
            <a:lvl7pPr marL="2811026" indent="-216233" eaLnBrk="0" fontAlgn="base" hangingPunct="0">
              <a:spcBef>
                <a:spcPct val="0"/>
              </a:spcBef>
              <a:spcAft>
                <a:spcPct val="0"/>
              </a:spcAft>
              <a:defRPr sz="3400">
                <a:solidFill>
                  <a:schemeClr val="tx1"/>
                </a:solidFill>
                <a:latin typeface="Arial" pitchFamily="34" charset="0"/>
              </a:defRPr>
            </a:lvl7pPr>
            <a:lvl8pPr marL="3243491" indent="-216233" eaLnBrk="0" fontAlgn="base" hangingPunct="0">
              <a:spcBef>
                <a:spcPct val="0"/>
              </a:spcBef>
              <a:spcAft>
                <a:spcPct val="0"/>
              </a:spcAft>
              <a:defRPr sz="3400">
                <a:solidFill>
                  <a:schemeClr val="tx1"/>
                </a:solidFill>
                <a:latin typeface="Arial" pitchFamily="34" charset="0"/>
              </a:defRPr>
            </a:lvl8pPr>
            <a:lvl9pPr marL="3675957" indent="-216233" eaLnBrk="0" fontAlgn="base" hangingPunct="0">
              <a:spcBef>
                <a:spcPct val="0"/>
              </a:spcBef>
              <a:spcAft>
                <a:spcPct val="0"/>
              </a:spcAft>
              <a:defRPr sz="3400">
                <a:solidFill>
                  <a:schemeClr val="tx1"/>
                </a:solidFill>
                <a:latin typeface="Arial" pitchFamily="34" charset="0"/>
              </a:defRPr>
            </a:lvl9pPr>
          </a:lstStyle>
          <a:p>
            <a:pPr>
              <a:defRPr/>
            </a:pPr>
            <a:fld id="{116A9527-0BA0-47ED-80FC-5D10942309F5}" type="slidenum">
              <a:rPr lang="nn-NO" sz="1100">
                <a:solidFill>
                  <a:prstClr val="black"/>
                </a:solidFill>
              </a:rPr>
              <a:pPr>
                <a:defRPr/>
              </a:pPr>
              <a:t>64</a:t>
            </a:fld>
            <a:endParaRPr lang="nn-NO" sz="11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r>
              <a:rPr lang="nb-NO" altLang="nb-NO" dirty="0" smtClean="0"/>
              <a:t>Here is an </a:t>
            </a:r>
            <a:r>
              <a:rPr lang="nb-NO" altLang="nb-NO" dirty="0" err="1" smtClean="0"/>
              <a:t>example</a:t>
            </a:r>
            <a:r>
              <a:rPr lang="nb-NO" altLang="nb-NO" dirty="0" smtClean="0"/>
              <a:t> from a </a:t>
            </a:r>
            <a:r>
              <a:rPr lang="nb-NO" altLang="nb-NO" dirty="0" err="1" smtClean="0"/>
              <a:t>the</a:t>
            </a:r>
            <a:r>
              <a:rPr lang="nb-NO" altLang="nb-NO" dirty="0" smtClean="0"/>
              <a:t> </a:t>
            </a:r>
            <a:r>
              <a:rPr lang="nb-NO" altLang="nb-NO" dirty="0" err="1" smtClean="0"/>
              <a:t>university</a:t>
            </a:r>
            <a:r>
              <a:rPr lang="nb-NO" altLang="nb-NO" dirty="0" smtClean="0"/>
              <a:t> </a:t>
            </a:r>
            <a:r>
              <a:rPr lang="nb-NO" altLang="nb-NO" dirty="0" err="1" smtClean="0"/>
              <a:t>of</a:t>
            </a:r>
            <a:r>
              <a:rPr lang="nb-NO" altLang="nb-NO" dirty="0" smtClean="0"/>
              <a:t> Oslo, </a:t>
            </a:r>
            <a:r>
              <a:rPr lang="nb-NO" altLang="nb-NO" dirty="0" err="1" smtClean="0"/>
              <a:t>this</a:t>
            </a:r>
            <a:r>
              <a:rPr lang="nb-NO" altLang="nb-NO" dirty="0" smtClean="0"/>
              <a:t> </a:t>
            </a:r>
            <a:r>
              <a:rPr lang="nb-NO" altLang="nb-NO" dirty="0" err="1" smtClean="0"/>
              <a:t>guy</a:t>
            </a:r>
            <a:r>
              <a:rPr lang="nb-NO" altLang="nb-NO" dirty="0" smtClean="0"/>
              <a:t> </a:t>
            </a:r>
            <a:r>
              <a:rPr lang="nb-NO" altLang="nb-NO" dirty="0" err="1" smtClean="0"/>
              <a:t>was</a:t>
            </a:r>
            <a:r>
              <a:rPr lang="nb-NO" altLang="nb-NO" dirty="0" smtClean="0"/>
              <a:t> </a:t>
            </a:r>
            <a:r>
              <a:rPr lang="nb-NO" altLang="nb-NO" dirty="0" err="1" smtClean="0"/>
              <a:t>working</a:t>
            </a:r>
            <a:r>
              <a:rPr lang="nb-NO" altLang="nb-NO" dirty="0" smtClean="0"/>
              <a:t> </a:t>
            </a:r>
            <a:r>
              <a:rPr lang="nb-NO" altLang="nb-NO" dirty="0" err="1" smtClean="0"/>
              <a:t>with</a:t>
            </a:r>
            <a:r>
              <a:rPr lang="nb-NO" altLang="nb-NO" dirty="0" smtClean="0"/>
              <a:t> a </a:t>
            </a:r>
            <a:r>
              <a:rPr lang="nb-NO" altLang="nb-NO" dirty="0" err="1" smtClean="0"/>
              <a:t>rotavapor</a:t>
            </a:r>
            <a:r>
              <a:rPr lang="nb-NO" altLang="nb-NO" dirty="0" smtClean="0"/>
              <a:t>. He </a:t>
            </a:r>
            <a:r>
              <a:rPr lang="nb-NO" altLang="nb-NO" dirty="0" err="1" smtClean="0"/>
              <a:t>noticed</a:t>
            </a:r>
            <a:r>
              <a:rPr lang="nb-NO" altLang="nb-NO" dirty="0" smtClean="0"/>
              <a:t> it </a:t>
            </a:r>
            <a:r>
              <a:rPr lang="nb-NO" altLang="nb-NO" dirty="0" err="1" smtClean="0"/>
              <a:t>was</a:t>
            </a:r>
            <a:r>
              <a:rPr lang="nb-NO" altLang="nb-NO" dirty="0" smtClean="0"/>
              <a:t> </a:t>
            </a:r>
            <a:r>
              <a:rPr lang="nb-NO" altLang="nb-NO" dirty="0" err="1" smtClean="0"/>
              <a:t>warm</a:t>
            </a:r>
            <a:r>
              <a:rPr lang="nb-NO" altLang="nb-NO" dirty="0" smtClean="0"/>
              <a:t>, </a:t>
            </a:r>
            <a:r>
              <a:rPr lang="nb-NO" altLang="nb-NO" dirty="0" err="1" smtClean="0"/>
              <a:t>then</a:t>
            </a:r>
            <a:r>
              <a:rPr lang="nb-NO" altLang="nb-NO" dirty="0" smtClean="0"/>
              <a:t> it </a:t>
            </a:r>
            <a:r>
              <a:rPr lang="nb-NO" altLang="nb-NO" dirty="0" err="1" smtClean="0"/>
              <a:t>exploded</a:t>
            </a:r>
            <a:r>
              <a:rPr lang="nb-NO" altLang="nb-NO" dirty="0" smtClean="0"/>
              <a:t>.. He </a:t>
            </a:r>
            <a:r>
              <a:rPr lang="nb-NO" altLang="nb-NO" dirty="0" err="1" smtClean="0"/>
              <a:t>was</a:t>
            </a:r>
            <a:r>
              <a:rPr lang="nb-NO" altLang="nb-NO" dirty="0" smtClean="0"/>
              <a:t> </a:t>
            </a:r>
            <a:r>
              <a:rPr lang="nb-NO" altLang="nb-NO" dirty="0" err="1" smtClean="0"/>
              <a:t>permanently</a:t>
            </a:r>
            <a:r>
              <a:rPr lang="nb-NO" altLang="nb-NO" dirty="0" smtClean="0"/>
              <a:t> </a:t>
            </a:r>
            <a:r>
              <a:rPr lang="nb-NO" altLang="nb-NO" dirty="0" err="1" smtClean="0"/>
              <a:t>blinded</a:t>
            </a:r>
            <a:r>
              <a:rPr lang="nb-NO" altLang="nb-NO" dirty="0" smtClean="0"/>
              <a:t> in </a:t>
            </a:r>
            <a:r>
              <a:rPr lang="nb-NO" altLang="nb-NO" dirty="0" err="1" smtClean="0"/>
              <a:t>one</a:t>
            </a:r>
            <a:r>
              <a:rPr lang="nb-NO" altLang="nb-NO" dirty="0" smtClean="0"/>
              <a:t> </a:t>
            </a:r>
            <a:r>
              <a:rPr lang="nb-NO" altLang="nb-NO" dirty="0" err="1" smtClean="0"/>
              <a:t>eye</a:t>
            </a:r>
            <a:r>
              <a:rPr lang="nb-NO" altLang="nb-NO" dirty="0" smtClean="0"/>
              <a:t>. He </a:t>
            </a:r>
            <a:r>
              <a:rPr lang="nb-NO" altLang="nb-NO" dirty="0" err="1" smtClean="0"/>
              <a:t>did</a:t>
            </a:r>
            <a:r>
              <a:rPr lang="nb-NO" altLang="nb-NO" dirty="0" smtClean="0"/>
              <a:t> not </a:t>
            </a:r>
            <a:r>
              <a:rPr lang="nb-NO" altLang="nb-NO" dirty="0" err="1" smtClean="0"/>
              <a:t>wear</a:t>
            </a:r>
            <a:r>
              <a:rPr lang="nb-NO" altLang="nb-NO" dirty="0" smtClean="0"/>
              <a:t> </a:t>
            </a:r>
            <a:r>
              <a:rPr lang="nb-NO" altLang="nb-NO" dirty="0" err="1" smtClean="0"/>
              <a:t>safety</a:t>
            </a:r>
            <a:r>
              <a:rPr lang="nb-NO" altLang="nb-NO" dirty="0" smtClean="0"/>
              <a:t> </a:t>
            </a:r>
            <a:r>
              <a:rPr lang="nb-NO" altLang="nb-NO" dirty="0" err="1" smtClean="0"/>
              <a:t>glasses</a:t>
            </a:r>
            <a:r>
              <a:rPr lang="nb-NO" altLang="nb-NO" dirty="0" smtClean="0"/>
              <a:t>… </a:t>
            </a:r>
          </a:p>
          <a:p>
            <a:pPr marL="171450" indent="-171450">
              <a:buFontTx/>
              <a:buChar char="-"/>
            </a:pPr>
            <a:r>
              <a:rPr lang="nb-NO" altLang="nb-NO" dirty="0" err="1" smtClean="0"/>
              <a:t>Rotavapor</a:t>
            </a:r>
            <a:r>
              <a:rPr lang="nb-NO" altLang="nb-NO" dirty="0" smtClean="0"/>
              <a:t>, </a:t>
            </a:r>
            <a:r>
              <a:rPr lang="nb-NO" altLang="nb-NO" dirty="0" err="1" smtClean="0"/>
              <a:t>performed</a:t>
            </a:r>
            <a:r>
              <a:rPr lang="nb-NO" altLang="nb-NO" dirty="0" smtClean="0"/>
              <a:t> </a:t>
            </a:r>
            <a:r>
              <a:rPr lang="nb-NO" altLang="nb-NO" dirty="0" err="1" smtClean="0"/>
              <a:t>hunded</a:t>
            </a:r>
            <a:r>
              <a:rPr lang="nb-NO" altLang="nb-NO" dirty="0" smtClean="0"/>
              <a:t> </a:t>
            </a:r>
            <a:r>
              <a:rPr lang="nb-NO" altLang="nb-NO" dirty="0" err="1" smtClean="0"/>
              <a:t>of</a:t>
            </a:r>
            <a:r>
              <a:rPr lang="nb-NO" altLang="nb-NO" dirty="0" smtClean="0"/>
              <a:t> times, end </a:t>
            </a:r>
            <a:r>
              <a:rPr lang="nb-NO" altLang="nb-NO" dirty="0" err="1" smtClean="0"/>
              <a:t>of</a:t>
            </a:r>
            <a:r>
              <a:rPr lang="nb-NO" altLang="nb-NO" dirty="0" smtClean="0"/>
              <a:t> </a:t>
            </a:r>
            <a:r>
              <a:rPr lang="nb-NO" altLang="nb-NO" dirty="0" err="1" smtClean="0"/>
              <a:t>the</a:t>
            </a:r>
            <a:r>
              <a:rPr lang="nb-NO" altLang="nb-NO" dirty="0" smtClean="0"/>
              <a:t> </a:t>
            </a:r>
            <a:r>
              <a:rPr lang="nb-NO" altLang="nb-NO" dirty="0" err="1" smtClean="0"/>
              <a:t>day</a:t>
            </a:r>
            <a:r>
              <a:rPr lang="nb-NO" altLang="nb-NO" dirty="0" smtClean="0"/>
              <a:t>, </a:t>
            </a:r>
            <a:r>
              <a:rPr lang="nb-NO" altLang="nb-NO" dirty="0" err="1" smtClean="0"/>
              <a:t>suddenly</a:t>
            </a:r>
            <a:r>
              <a:rPr lang="nb-NO" altLang="nb-NO" dirty="0" smtClean="0"/>
              <a:t> </a:t>
            </a:r>
            <a:r>
              <a:rPr lang="nb-NO" altLang="nb-NO" dirty="0" err="1" smtClean="0"/>
              <a:t>exploded</a:t>
            </a:r>
            <a:r>
              <a:rPr lang="nb-NO" altLang="nb-NO" dirty="0" smtClean="0"/>
              <a:t>, </a:t>
            </a:r>
            <a:r>
              <a:rPr lang="nb-NO" altLang="nb-NO" dirty="0" err="1" smtClean="0"/>
              <a:t>skin</a:t>
            </a:r>
            <a:r>
              <a:rPr lang="nb-NO" altLang="nb-NO" dirty="0" smtClean="0"/>
              <a:t> </a:t>
            </a:r>
            <a:r>
              <a:rPr lang="nb-NO" altLang="nb-NO" dirty="0" err="1" smtClean="0"/>
              <a:t>on</a:t>
            </a:r>
            <a:r>
              <a:rPr lang="nb-NO" altLang="nb-NO" dirty="0" smtClean="0"/>
              <a:t> hands </a:t>
            </a:r>
            <a:r>
              <a:rPr lang="nb-NO" altLang="nb-NO" dirty="0" err="1" smtClean="0"/>
              <a:t>went</a:t>
            </a:r>
            <a:r>
              <a:rPr lang="nb-NO" altLang="nb-NO" dirty="0" smtClean="0"/>
              <a:t> </a:t>
            </a:r>
            <a:r>
              <a:rPr lang="nb-NO" altLang="nb-NO" dirty="0" err="1" smtClean="0"/>
              <a:t>off</a:t>
            </a:r>
            <a:r>
              <a:rPr lang="nb-NO" altLang="nb-NO" dirty="0" smtClean="0"/>
              <a:t>, broken</a:t>
            </a:r>
            <a:r>
              <a:rPr lang="nb-NO" altLang="nb-NO" baseline="0" dirty="0" smtClean="0"/>
              <a:t> glass in his </a:t>
            </a:r>
            <a:r>
              <a:rPr lang="nb-NO" altLang="nb-NO" baseline="0" dirty="0" err="1" smtClean="0"/>
              <a:t>eye</a:t>
            </a:r>
            <a:r>
              <a:rPr lang="nb-NO" altLang="nb-NO" baseline="0" dirty="0" smtClean="0"/>
              <a:t>, </a:t>
            </a:r>
            <a:r>
              <a:rPr lang="nb-NO" altLang="nb-NO" baseline="0" dirty="0" err="1" smtClean="0"/>
              <a:t>removed</a:t>
            </a:r>
            <a:r>
              <a:rPr lang="nb-NO" altLang="nb-NO" baseline="0" dirty="0" smtClean="0"/>
              <a:t> by </a:t>
            </a:r>
            <a:r>
              <a:rPr lang="nb-NO" altLang="nb-NO" baseline="0" dirty="0" err="1" smtClean="0"/>
              <a:t>surgery</a:t>
            </a:r>
            <a:r>
              <a:rPr lang="nb-NO" altLang="nb-NO" baseline="0" dirty="0" smtClean="0"/>
              <a:t>, </a:t>
            </a:r>
            <a:r>
              <a:rPr lang="nb-NO" altLang="nb-NO" baseline="0" dirty="0" err="1" smtClean="0"/>
              <a:t>sick</a:t>
            </a:r>
            <a:r>
              <a:rPr lang="nb-NO" altLang="nb-NO" baseline="0" dirty="0" smtClean="0"/>
              <a:t> for </a:t>
            </a:r>
            <a:r>
              <a:rPr lang="nb-NO" altLang="nb-NO" baseline="0" dirty="0" err="1" smtClean="0"/>
              <a:t>months</a:t>
            </a:r>
            <a:r>
              <a:rPr lang="nb-NO" altLang="nb-NO" baseline="0" dirty="0" smtClean="0"/>
              <a:t>, noe </a:t>
            </a:r>
            <a:r>
              <a:rPr lang="nb-NO" altLang="nb-NO" baseline="0" dirty="0" err="1" smtClean="0"/>
              <a:t>eye</a:t>
            </a:r>
            <a:r>
              <a:rPr lang="nb-NO" altLang="nb-NO" baseline="0" dirty="0" smtClean="0"/>
              <a:t> </a:t>
            </a:r>
            <a:r>
              <a:rPr lang="nb-NO" altLang="nb-NO" baseline="0" dirty="0" err="1" smtClean="0"/>
              <a:t>protection</a:t>
            </a:r>
            <a:r>
              <a:rPr lang="nb-NO" altLang="nb-NO" baseline="0" dirty="0" smtClean="0"/>
              <a:t>, </a:t>
            </a:r>
            <a:r>
              <a:rPr lang="nb-NO" altLang="nb-NO" dirty="0" smtClean="0"/>
              <a:t> </a:t>
            </a:r>
          </a:p>
          <a:p>
            <a:pPr marL="0" indent="0">
              <a:buFontTx/>
              <a:buNone/>
            </a:pPr>
            <a:endParaRPr lang="nb-NO" altLang="nb-NO" dirty="0" smtClean="0"/>
          </a:p>
        </p:txBody>
      </p:sp>
      <p:sp>
        <p:nvSpPr>
          <p:cNvPr id="3789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30C7CF4-EDD4-4AB9-A7F9-47F1D6E4C8D7}" type="slidenum">
              <a:rPr lang="nb-NO" altLang="nb-NO" smtClean="0"/>
              <a:pPr eaLnBrk="1" hangingPunct="1">
                <a:spcBef>
                  <a:spcPct val="0"/>
                </a:spcBef>
              </a:pPr>
              <a:t>7</a:t>
            </a:fld>
            <a:endParaRPr lang="nb-NO" altLang="nb-NO"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ssholder for lysbilde 1"/>
          <p:cNvSpPr>
            <a:spLocks noGrp="1" noRot="1" noChangeAspect="1" noTextEdit="1"/>
          </p:cNvSpPr>
          <p:nvPr>
            <p:ph type="sldImg"/>
          </p:nvPr>
        </p:nvSpPr>
        <p:spPr>
          <a:ln/>
        </p:spPr>
      </p:sp>
      <p:sp>
        <p:nvSpPr>
          <p:cNvPr id="6147" name="Plassholder for notater 2"/>
          <p:cNvSpPr>
            <a:spLocks noGrp="1"/>
          </p:cNvSpPr>
          <p:nvPr>
            <p:ph type="body" idx="1"/>
          </p:nvPr>
        </p:nvSpPr>
        <p:spPr>
          <a:noFill/>
        </p:spPr>
        <p:txBody>
          <a:bodyPr/>
          <a:lstStyle/>
          <a:p>
            <a:endParaRPr lang="nb-NO" dirty="0" smtClean="0">
              <a:latin typeface="Arial" pitchFamily="34" charset="0"/>
            </a:endParaRPr>
          </a:p>
        </p:txBody>
      </p:sp>
      <p:sp>
        <p:nvSpPr>
          <p:cNvPr id="6148" name="Plassholder for lysbildenummer 3"/>
          <p:cNvSpPr>
            <a:spLocks noGrp="1"/>
          </p:cNvSpPr>
          <p:nvPr>
            <p:ph type="sldNum" sz="quarter" idx="5"/>
          </p:nvPr>
        </p:nvSpPr>
        <p:spPr>
          <a:noFill/>
        </p:spPr>
        <p:txBody>
          <a:bodyPr/>
          <a:lstStyle>
            <a:lvl1pPr>
              <a:defRPr sz="3400">
                <a:solidFill>
                  <a:schemeClr val="tx1"/>
                </a:solidFill>
                <a:latin typeface="Arial" pitchFamily="34" charset="0"/>
              </a:defRPr>
            </a:lvl1pPr>
            <a:lvl2pPr marL="702756" indent="-270291">
              <a:defRPr sz="3400">
                <a:solidFill>
                  <a:schemeClr val="tx1"/>
                </a:solidFill>
                <a:latin typeface="Arial" pitchFamily="34" charset="0"/>
              </a:defRPr>
            </a:lvl2pPr>
            <a:lvl3pPr marL="1081164" indent="-216233">
              <a:defRPr sz="3400">
                <a:solidFill>
                  <a:schemeClr val="tx1"/>
                </a:solidFill>
                <a:latin typeface="Arial" pitchFamily="34" charset="0"/>
              </a:defRPr>
            </a:lvl3pPr>
            <a:lvl4pPr marL="1513629" indent="-216233">
              <a:defRPr sz="3400">
                <a:solidFill>
                  <a:schemeClr val="tx1"/>
                </a:solidFill>
                <a:latin typeface="Arial" pitchFamily="34" charset="0"/>
              </a:defRPr>
            </a:lvl4pPr>
            <a:lvl5pPr marL="1946095" indent="-216233">
              <a:defRPr sz="3400">
                <a:solidFill>
                  <a:schemeClr val="tx1"/>
                </a:solidFill>
                <a:latin typeface="Arial" pitchFamily="34" charset="0"/>
              </a:defRPr>
            </a:lvl5pPr>
            <a:lvl6pPr marL="2378560" indent="-216233" eaLnBrk="0" fontAlgn="base" hangingPunct="0">
              <a:spcBef>
                <a:spcPct val="0"/>
              </a:spcBef>
              <a:spcAft>
                <a:spcPct val="0"/>
              </a:spcAft>
              <a:defRPr sz="3400">
                <a:solidFill>
                  <a:schemeClr val="tx1"/>
                </a:solidFill>
                <a:latin typeface="Arial" pitchFamily="34" charset="0"/>
              </a:defRPr>
            </a:lvl6pPr>
            <a:lvl7pPr marL="2811026" indent="-216233" eaLnBrk="0" fontAlgn="base" hangingPunct="0">
              <a:spcBef>
                <a:spcPct val="0"/>
              </a:spcBef>
              <a:spcAft>
                <a:spcPct val="0"/>
              </a:spcAft>
              <a:defRPr sz="3400">
                <a:solidFill>
                  <a:schemeClr val="tx1"/>
                </a:solidFill>
                <a:latin typeface="Arial" pitchFamily="34" charset="0"/>
              </a:defRPr>
            </a:lvl7pPr>
            <a:lvl8pPr marL="3243491" indent="-216233" eaLnBrk="0" fontAlgn="base" hangingPunct="0">
              <a:spcBef>
                <a:spcPct val="0"/>
              </a:spcBef>
              <a:spcAft>
                <a:spcPct val="0"/>
              </a:spcAft>
              <a:defRPr sz="3400">
                <a:solidFill>
                  <a:schemeClr val="tx1"/>
                </a:solidFill>
                <a:latin typeface="Arial" pitchFamily="34" charset="0"/>
              </a:defRPr>
            </a:lvl8pPr>
            <a:lvl9pPr marL="3675957" indent="-216233" eaLnBrk="0" fontAlgn="base" hangingPunct="0">
              <a:spcBef>
                <a:spcPct val="0"/>
              </a:spcBef>
              <a:spcAft>
                <a:spcPct val="0"/>
              </a:spcAft>
              <a:defRPr sz="3400">
                <a:solidFill>
                  <a:schemeClr val="tx1"/>
                </a:solidFill>
                <a:latin typeface="Arial" pitchFamily="34" charset="0"/>
              </a:defRPr>
            </a:lvl9pPr>
          </a:lstStyle>
          <a:p>
            <a:fld id="{AA29760A-FF43-4604-B83B-2E47421094C7}" type="slidenum">
              <a:rPr lang="nn-NO" sz="1100">
                <a:solidFill>
                  <a:prstClr val="black"/>
                </a:solidFill>
              </a:rPr>
              <a:pPr/>
              <a:t>67</a:t>
            </a:fld>
            <a:endParaRPr lang="nn-NO" sz="110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Høyt trykk: Ekspansjon, bevegelse (ballong som man slipper lufta ut av)</a:t>
            </a:r>
          </a:p>
          <a:p>
            <a:r>
              <a:rPr lang="nb-NO" dirty="0" smtClean="0"/>
              <a:t>Kvelning: Fortrenger oksygen,</a:t>
            </a:r>
            <a:r>
              <a:rPr lang="nb-NO" baseline="0" dirty="0" smtClean="0"/>
              <a:t> hindrer transport av O2 (CN og CO)</a:t>
            </a:r>
          </a:p>
          <a:p>
            <a:r>
              <a:rPr lang="nb-NO" baseline="0" dirty="0" smtClean="0"/>
              <a:t>Forfrysning</a:t>
            </a:r>
          </a:p>
          <a:p>
            <a:r>
              <a:rPr lang="nb-NO" baseline="0" dirty="0" smtClean="0"/>
              <a:t>Brann og eksplosjon: Brennbare, oksiderende gasser</a:t>
            </a:r>
          </a:p>
          <a:p>
            <a:r>
              <a:rPr lang="nb-NO" baseline="0" dirty="0" smtClean="0"/>
              <a:t>Forgiftning: </a:t>
            </a:r>
          </a:p>
          <a:p>
            <a:r>
              <a:rPr lang="nb-NO" baseline="0" dirty="0" err="1" smtClean="0"/>
              <a:t>Oksigenanrikning</a:t>
            </a:r>
            <a:r>
              <a:rPr lang="nb-NO" baseline="0" dirty="0" smtClean="0"/>
              <a:t>: Brannbare stoffer tar fyr ved lavere temperaturer </a:t>
            </a:r>
            <a:endParaRPr lang="nb-NO" dirty="0" smtClean="0"/>
          </a:p>
          <a:p>
            <a:endParaRPr lang="nb-NO" dirty="0"/>
          </a:p>
        </p:txBody>
      </p:sp>
      <p:sp>
        <p:nvSpPr>
          <p:cNvPr id="4" name="Slide Number Placeholder 3"/>
          <p:cNvSpPr>
            <a:spLocks noGrp="1"/>
          </p:cNvSpPr>
          <p:nvPr>
            <p:ph type="sldNum" sz="quarter" idx="10"/>
          </p:nvPr>
        </p:nvSpPr>
        <p:spPr/>
        <p:txBody>
          <a:bodyPr/>
          <a:lstStyle/>
          <a:p>
            <a:fld id="{75B1F776-D415-4EC7-8A19-2136FCC4AE8C}" type="slidenum">
              <a:rPr lang="nb-NO" smtClean="0"/>
              <a:t>68</a:t>
            </a:fld>
            <a:endParaRPr lang="nb-NO"/>
          </a:p>
        </p:txBody>
      </p:sp>
    </p:spTree>
    <p:extLst>
      <p:ext uri="{BB962C8B-B14F-4D97-AF65-F5344CB8AC3E}">
        <p14:creationId xmlns:p14="http://schemas.microsoft.com/office/powerpoint/2010/main" val="78585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Punkt om kontroll av ledninger etc.</a:t>
            </a:r>
          </a:p>
          <a:p>
            <a:endParaRPr lang="nb-NO" dirty="0"/>
          </a:p>
        </p:txBody>
      </p:sp>
      <p:sp>
        <p:nvSpPr>
          <p:cNvPr id="4" name="Slide Number Placeholder 3"/>
          <p:cNvSpPr>
            <a:spLocks noGrp="1"/>
          </p:cNvSpPr>
          <p:nvPr>
            <p:ph type="sldNum" sz="quarter" idx="10"/>
          </p:nvPr>
        </p:nvSpPr>
        <p:spPr/>
        <p:txBody>
          <a:bodyPr/>
          <a:lstStyle/>
          <a:p>
            <a:pPr>
              <a:defRPr/>
            </a:pPr>
            <a:fld id="{BB1E1B0B-CCA5-485E-952C-490D722263EA}" type="slidenum">
              <a:rPr lang="nn-NO" smtClean="0">
                <a:solidFill>
                  <a:prstClr val="black"/>
                </a:solidFill>
              </a:rPr>
              <a:pPr>
                <a:defRPr/>
              </a:pPr>
              <a:t>74</a:t>
            </a:fld>
            <a:endParaRPr lang="nn-NO">
              <a:solidFill>
                <a:prstClr val="black"/>
              </a:solidFill>
            </a:endParaRPr>
          </a:p>
        </p:txBody>
      </p:sp>
    </p:spTree>
    <p:extLst>
      <p:ext uri="{BB962C8B-B14F-4D97-AF65-F5344CB8AC3E}">
        <p14:creationId xmlns:p14="http://schemas.microsoft.com/office/powerpoint/2010/main" val="121904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nb-NO" altLang="nb-NO" smtClean="0"/>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5F2BA80-0513-4CF3-B86C-4592A29B96EB}" type="slidenum">
              <a:rPr lang="nb-NO" altLang="nb-NO" smtClean="0"/>
              <a:pPr eaLnBrk="1" hangingPunct="1">
                <a:spcBef>
                  <a:spcPct val="0"/>
                </a:spcBef>
              </a:pPr>
              <a:t>8</a:t>
            </a:fld>
            <a:endParaRPr lang="nb-NO" altLang="nb-NO"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nb-NO" altLang="nb-NO" smtClean="0"/>
          </a:p>
        </p:txBody>
      </p:sp>
      <p:sp>
        <p:nvSpPr>
          <p:cNvPr id="399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531B8B3-C3B2-4654-AD3C-89F08EF910CB}" type="slidenum">
              <a:rPr lang="nb-NO" altLang="nb-NO" smtClean="0"/>
              <a:pPr eaLnBrk="1" hangingPunct="1">
                <a:spcBef>
                  <a:spcPct val="0"/>
                </a:spcBef>
              </a:pPr>
              <a:t>9</a:t>
            </a:fld>
            <a:endParaRPr lang="nb-NO" altLang="nb-NO"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p:spPr>
        <p:txBody>
          <a:bodyPr/>
          <a:lstStyle/>
          <a:p>
            <a:endParaRPr lang="nb-NO" altLang="nb-NO" smtClean="0"/>
          </a:p>
        </p:txBody>
      </p:sp>
      <p:sp>
        <p:nvSpPr>
          <p:cNvPr id="430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6156794-C4EF-42E0-97C1-6495739DACA7}" type="slidenum">
              <a:rPr lang="nb-NO" altLang="nb-NO" smtClean="0"/>
              <a:pPr eaLnBrk="1" hangingPunct="1">
                <a:spcBef>
                  <a:spcPct val="0"/>
                </a:spcBef>
              </a:pPr>
              <a:t>12</a:t>
            </a:fld>
            <a:endParaRPr lang="nb-NO" altLang="nb-NO"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endParaRPr lang="nb-NO" altLang="nb-NO" smtClean="0"/>
          </a:p>
        </p:txBody>
      </p:sp>
      <p:sp>
        <p:nvSpPr>
          <p:cNvPr id="4608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1D95C3C-5AE5-4AE1-A861-46537E8E641C}" type="slidenum">
              <a:rPr lang="nb-NO" altLang="nb-NO" smtClean="0"/>
              <a:pPr eaLnBrk="1" hangingPunct="1">
                <a:spcBef>
                  <a:spcPct val="0"/>
                </a:spcBef>
              </a:pPr>
              <a:t>18</a:t>
            </a:fld>
            <a:endParaRPr lang="nb-NO" altLang="nb-NO"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endParaRPr lang="nb-NO" altLang="nb-NO" smtClean="0"/>
          </a:p>
        </p:txBody>
      </p:sp>
      <p:sp>
        <p:nvSpPr>
          <p:cNvPr id="4813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49D9A17-AE2C-4E5A-9591-10E4B39288B5}" type="slidenum">
              <a:rPr lang="nb-NO" altLang="nb-NO" smtClean="0"/>
              <a:pPr eaLnBrk="1" hangingPunct="1">
                <a:spcBef>
                  <a:spcPct val="0"/>
                </a:spcBef>
              </a:pPr>
              <a:t>19</a:t>
            </a:fld>
            <a:endParaRPr lang="nb-NO" altLang="nb-NO"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smtClean="0"/>
              <a:t>Klikk for å redigere tittelstil</a:t>
            </a:r>
            <a:endParaRPr lang="nb-NO"/>
          </a:p>
        </p:txBody>
      </p:sp>
      <p:sp>
        <p:nvSpPr>
          <p:cNvPr id="3" name="Undertit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Klikk for å redigere undertittelstil i malen</a:t>
            </a:r>
            <a:endParaRPr lang="nb-NO"/>
          </a:p>
        </p:txBody>
      </p:sp>
      <p:sp>
        <p:nvSpPr>
          <p:cNvPr id="4"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3283797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5169376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375400" y="533400"/>
            <a:ext cx="1943100" cy="4870450"/>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546100" y="533400"/>
            <a:ext cx="5676900" cy="4870450"/>
          </a:xfrm>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13325825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3"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376417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136447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smtClean="0"/>
              <a:t>Klikk for å redigere tittelstil</a:t>
            </a:r>
            <a:endParaRPr lang="nb-NO"/>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Klikk for å redigere tekststiler i malen</a:t>
            </a:r>
          </a:p>
        </p:txBody>
      </p:sp>
      <p:sp>
        <p:nvSpPr>
          <p:cNvPr id="4"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309985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innhold 2"/>
          <p:cNvSpPr>
            <a:spLocks noGrp="1"/>
          </p:cNvSpPr>
          <p:nvPr>
            <p:ph sz="half" idx="1"/>
          </p:nvPr>
        </p:nvSpPr>
        <p:spPr>
          <a:xfrm>
            <a:off x="546100" y="1971675"/>
            <a:ext cx="381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4508500" y="1971675"/>
            <a:ext cx="3810000" cy="3432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6"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133576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457200" y="274638"/>
            <a:ext cx="8229600"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8"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313516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4"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38715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4" name="Tittel 3"/>
          <p:cNvSpPr>
            <a:spLocks noGrp="1"/>
          </p:cNvSpPr>
          <p:nvPr>
            <p:ph type="title"/>
          </p:nvPr>
        </p:nvSpPr>
        <p:spPr/>
        <p:txBody>
          <a:bodyPr/>
          <a:lstStyle/>
          <a:p>
            <a:r>
              <a:rPr lang="nb-NO" smtClean="0"/>
              <a:t>Klikk for å redigere tittelstil</a:t>
            </a:r>
            <a:endParaRPr lang="nb-NO"/>
          </a:p>
        </p:txBody>
      </p:sp>
      <p:sp>
        <p:nvSpPr>
          <p:cNvPr id="3"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5"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2245858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6"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218967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smtClean="0"/>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
        <p:nvSpPr>
          <p:cNvPr id="5" name="Rectangle 107"/>
          <p:cNvSpPr>
            <a:spLocks noGrp="1" noChangeArrowheads="1"/>
          </p:cNvSpPr>
          <p:nvPr>
            <p:ph type="dt" sz="half" idx="10"/>
          </p:nvPr>
        </p:nvSpPr>
        <p:spPr>
          <a:ln/>
        </p:spPr>
        <p:txBody>
          <a:bodyPr/>
          <a:lstStyle>
            <a:lvl1pPr>
              <a:defRPr/>
            </a:lvl1pPr>
          </a:lstStyle>
          <a:p>
            <a:pPr>
              <a:defRPr/>
            </a:pPr>
            <a:endParaRPr lang="nn-NO">
              <a:solidFill>
                <a:srgbClr val="000000"/>
              </a:solidFill>
            </a:endParaRPr>
          </a:p>
        </p:txBody>
      </p:sp>
      <p:sp>
        <p:nvSpPr>
          <p:cNvPr id="6" name="Rectangle 108"/>
          <p:cNvSpPr>
            <a:spLocks noGrp="1" noChangeArrowheads="1"/>
          </p:cNvSpPr>
          <p:nvPr>
            <p:ph type="ftr" sz="quarter" idx="11"/>
          </p:nvPr>
        </p:nvSpPr>
        <p:spPr>
          <a:ln/>
        </p:spPr>
        <p:txBody>
          <a:bodyPr/>
          <a:lstStyle>
            <a:lvl1pPr>
              <a:defRPr/>
            </a:lvl1pPr>
          </a:lstStyle>
          <a:p>
            <a:pPr>
              <a:defRPr/>
            </a:pPr>
            <a:endParaRPr lang="nn-NO">
              <a:solidFill>
                <a:srgbClr val="000000"/>
              </a:solidFill>
            </a:endParaRPr>
          </a:p>
        </p:txBody>
      </p:sp>
    </p:spTree>
    <p:extLst>
      <p:ext uri="{BB962C8B-B14F-4D97-AF65-F5344CB8AC3E}">
        <p14:creationId xmlns:p14="http://schemas.microsoft.com/office/powerpoint/2010/main" val="1000440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4" descr="bgr-mellom.bmp                                                 00095C1FMacintosh HD                   BCDAEE2C:"/>
          <p:cNvPicPr>
            <a:picLocks noChangeAspect="1" noChangeArrowheads="1"/>
          </p:cNvPicPr>
          <p:nvPr/>
        </p:nvPicPr>
        <p:blipFill>
          <a:blip r:embed="rId14"/>
          <a:srcRect/>
          <a:stretch>
            <a:fillRect/>
          </a:stretch>
        </p:blipFill>
        <p:spPr bwMode="auto">
          <a:xfrm>
            <a:off x="-1588" y="0"/>
            <a:ext cx="9147176" cy="6859588"/>
          </a:xfrm>
          <a:prstGeom prst="rect">
            <a:avLst/>
          </a:prstGeom>
          <a:noFill/>
          <a:ln w="9525">
            <a:noFill/>
            <a:miter lim="800000"/>
            <a:headEnd/>
            <a:tailEnd/>
          </a:ln>
        </p:spPr>
      </p:pic>
      <p:sp>
        <p:nvSpPr>
          <p:cNvPr id="1027" name="Rectangle 105"/>
          <p:cNvSpPr>
            <a:spLocks noGrp="1" noChangeArrowheads="1"/>
          </p:cNvSpPr>
          <p:nvPr>
            <p:ph type="title"/>
          </p:nvPr>
        </p:nvSpPr>
        <p:spPr bwMode="auto">
          <a:xfrm>
            <a:off x="546100" y="533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n-NO" smtClean="0"/>
              <a:t>Click to edit Master title style</a:t>
            </a:r>
          </a:p>
        </p:txBody>
      </p:sp>
      <p:sp>
        <p:nvSpPr>
          <p:cNvPr id="1028" name="Rectangle 106"/>
          <p:cNvSpPr>
            <a:spLocks noGrp="1" noChangeArrowheads="1"/>
          </p:cNvSpPr>
          <p:nvPr>
            <p:ph type="body" idx="1"/>
          </p:nvPr>
        </p:nvSpPr>
        <p:spPr bwMode="auto">
          <a:xfrm>
            <a:off x="546100" y="1971675"/>
            <a:ext cx="7772400" cy="3432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n-NO" smtClean="0"/>
              <a:t>Click to edit Master text styles</a:t>
            </a:r>
          </a:p>
          <a:p>
            <a:pPr lvl="1"/>
            <a:r>
              <a:rPr lang="nn-NO" smtClean="0"/>
              <a:t>Second level</a:t>
            </a:r>
          </a:p>
          <a:p>
            <a:pPr lvl="2"/>
            <a:r>
              <a:rPr lang="nn-NO" smtClean="0"/>
              <a:t>Third level</a:t>
            </a:r>
          </a:p>
          <a:p>
            <a:pPr lvl="3"/>
            <a:r>
              <a:rPr lang="nn-NO" smtClean="0"/>
              <a:t>Fourth level</a:t>
            </a:r>
          </a:p>
          <a:p>
            <a:pPr lvl="4"/>
            <a:r>
              <a:rPr lang="nn-NO" smtClean="0"/>
              <a:t>Fifth level</a:t>
            </a:r>
          </a:p>
        </p:txBody>
      </p:sp>
      <p:sp>
        <p:nvSpPr>
          <p:cNvPr id="1131" name="Rectangle 107"/>
          <p:cNvSpPr>
            <a:spLocks noGrp="1" noChangeArrowheads="1"/>
          </p:cNvSpPr>
          <p:nvPr>
            <p:ph type="dt" sz="half" idx="2"/>
          </p:nvPr>
        </p:nvSpPr>
        <p:spPr bwMode="auto">
          <a:xfrm>
            <a:off x="3581400" y="6008688"/>
            <a:ext cx="1752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400">
                <a:latin typeface="Arial" charset="0"/>
              </a:defRPr>
            </a:lvl1pPr>
          </a:lstStyle>
          <a:p>
            <a:pPr fontAlgn="base">
              <a:spcBef>
                <a:spcPct val="0"/>
              </a:spcBef>
              <a:spcAft>
                <a:spcPct val="0"/>
              </a:spcAft>
              <a:defRPr/>
            </a:pPr>
            <a:endParaRPr lang="nn-NO">
              <a:solidFill>
                <a:srgbClr val="000000"/>
              </a:solidFill>
            </a:endParaRPr>
          </a:p>
        </p:txBody>
      </p:sp>
      <p:sp>
        <p:nvSpPr>
          <p:cNvPr id="1132" name="Rectangle 108"/>
          <p:cNvSpPr>
            <a:spLocks noGrp="1" noChangeArrowheads="1"/>
          </p:cNvSpPr>
          <p:nvPr>
            <p:ph type="ftr" sz="quarter" idx="3"/>
          </p:nvPr>
        </p:nvSpPr>
        <p:spPr bwMode="auto">
          <a:xfrm>
            <a:off x="533400" y="601345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400">
                <a:latin typeface="Arial" charset="0"/>
              </a:defRPr>
            </a:lvl1pPr>
          </a:lstStyle>
          <a:p>
            <a:pPr fontAlgn="base">
              <a:spcBef>
                <a:spcPct val="0"/>
              </a:spcBef>
              <a:spcAft>
                <a:spcPct val="0"/>
              </a:spcAft>
              <a:defRPr/>
            </a:pPr>
            <a:endParaRPr lang="nn-NO">
              <a:solidFill>
                <a:srgbClr val="000000"/>
              </a:solidFill>
            </a:endParaRPr>
          </a:p>
        </p:txBody>
      </p:sp>
      <p:sp>
        <p:nvSpPr>
          <p:cNvPr id="1031" name="Rectangle 109"/>
          <p:cNvSpPr>
            <a:spLocks noChangeArrowheads="1"/>
          </p:cNvSpPr>
          <p:nvPr/>
        </p:nvSpPr>
        <p:spPr bwMode="auto">
          <a:xfrm>
            <a:off x="0" y="0"/>
            <a:ext cx="420688" cy="381000"/>
          </a:xfrm>
          <a:prstGeom prst="rect">
            <a:avLst/>
          </a:prstGeom>
          <a:noFill/>
          <a:ln>
            <a:noFill/>
          </a:ln>
          <a:effectLst/>
          <a:extLst/>
        </p:spPr>
        <p:txBody>
          <a:bodyPr/>
          <a:lstStyle/>
          <a:p>
            <a:pPr algn="ctr" eaLnBrk="0" fontAlgn="base" hangingPunct="0">
              <a:spcBef>
                <a:spcPct val="0"/>
              </a:spcBef>
              <a:spcAft>
                <a:spcPct val="0"/>
              </a:spcAft>
              <a:defRPr/>
            </a:pPr>
            <a:fld id="{7D0EB24A-60D9-478F-943F-227C991ABF59}" type="slidenum">
              <a:rPr lang="nn-NO" sz="1400" b="1">
                <a:solidFill>
                  <a:srgbClr val="BFD9E6"/>
                </a:solidFill>
              </a:rPr>
              <a:pPr algn="ctr" eaLnBrk="0" fontAlgn="base" hangingPunct="0">
                <a:spcBef>
                  <a:spcPct val="0"/>
                </a:spcBef>
                <a:spcAft>
                  <a:spcPct val="0"/>
                </a:spcAft>
                <a:defRPr/>
              </a:pPr>
              <a:t>‹#›</a:t>
            </a:fld>
            <a:endParaRPr lang="nn-NO" sz="1400">
              <a:solidFill>
                <a:srgbClr val="BFD9E6"/>
              </a:solidFill>
            </a:endParaRPr>
          </a:p>
        </p:txBody>
      </p:sp>
    </p:spTree>
    <p:extLst>
      <p:ext uri="{BB962C8B-B14F-4D97-AF65-F5344CB8AC3E}">
        <p14:creationId xmlns:p14="http://schemas.microsoft.com/office/powerpoint/2010/main" val="895931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eaLnBrk="0" fontAlgn="base" hangingPunct="0">
        <a:spcBef>
          <a:spcPct val="0"/>
        </a:spcBef>
        <a:spcAft>
          <a:spcPct val="0"/>
        </a:spcAft>
        <a:defRPr sz="4400">
          <a:solidFill>
            <a:schemeClr val="tx2"/>
          </a:solidFill>
          <a:latin typeface="Arial" charset="0"/>
        </a:defRPr>
      </a:lvl6pPr>
      <a:lvl7pPr marL="914400" algn="l" rtl="0" eaLnBrk="0" fontAlgn="base" hangingPunct="0">
        <a:spcBef>
          <a:spcPct val="0"/>
        </a:spcBef>
        <a:spcAft>
          <a:spcPct val="0"/>
        </a:spcAft>
        <a:defRPr sz="4400">
          <a:solidFill>
            <a:schemeClr val="tx2"/>
          </a:solidFill>
          <a:latin typeface="Arial" charset="0"/>
        </a:defRPr>
      </a:lvl7pPr>
      <a:lvl8pPr marL="1371600" algn="l" rtl="0" eaLnBrk="0" fontAlgn="base" hangingPunct="0">
        <a:spcBef>
          <a:spcPct val="0"/>
        </a:spcBef>
        <a:spcAft>
          <a:spcPct val="0"/>
        </a:spcAft>
        <a:defRPr sz="4400">
          <a:solidFill>
            <a:schemeClr val="tx2"/>
          </a:solidFill>
          <a:latin typeface="Arial" charset="0"/>
        </a:defRPr>
      </a:lvl8pPr>
      <a:lvl9pPr marL="1828800" algn="l"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562100" indent="-228600" algn="l" rtl="0" eaLnBrk="0" fontAlgn="base" hangingPunct="0">
        <a:spcBef>
          <a:spcPct val="20000"/>
        </a:spcBef>
        <a:spcAft>
          <a:spcPct val="0"/>
        </a:spcAft>
        <a:buChar char="–"/>
        <a:defRPr sz="16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chemeClr val="tx1"/>
          </a:solidFill>
          <a:latin typeface="+mn-lt"/>
        </a:defRPr>
      </a:lvl6pPr>
      <a:lvl7pPr marL="2895600" indent="-228600" algn="l" rtl="0" eaLnBrk="0" fontAlgn="base" hangingPunct="0">
        <a:spcBef>
          <a:spcPct val="20000"/>
        </a:spcBef>
        <a:spcAft>
          <a:spcPct val="0"/>
        </a:spcAft>
        <a:buChar char="•"/>
        <a:defRPr sz="1600">
          <a:solidFill>
            <a:schemeClr val="tx1"/>
          </a:solidFill>
          <a:latin typeface="+mn-lt"/>
        </a:defRPr>
      </a:lvl7pPr>
      <a:lvl8pPr marL="3352800" indent="-228600" algn="l" rtl="0" eaLnBrk="0" fontAlgn="base" hangingPunct="0">
        <a:spcBef>
          <a:spcPct val="20000"/>
        </a:spcBef>
        <a:spcAft>
          <a:spcPct val="0"/>
        </a:spcAft>
        <a:buChar char="•"/>
        <a:defRPr sz="1600">
          <a:solidFill>
            <a:schemeClr val="tx1"/>
          </a:solidFill>
          <a:latin typeface="+mn-lt"/>
        </a:defRPr>
      </a:lvl8pPr>
      <a:lvl9pPr marL="3810000" indent="-228600" algn="l" rtl="0" eaLnBrk="0" fontAlgn="base" hangingPunct="0">
        <a:spcBef>
          <a:spcPct val="20000"/>
        </a:spcBef>
        <a:spcAft>
          <a:spcPct val="0"/>
        </a:spcAft>
        <a:buChar char="•"/>
        <a:defRPr sz="1600">
          <a:solidFill>
            <a:schemeClr val="tx1"/>
          </a:solidFill>
          <a:latin typeface="+mn-lt"/>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hyperlink" Target="http://images.google.co.uk/imgres?imgurl=http://theacidhouse.files.wordpress.com/2009/11/acid_med1.jpg&amp;imgrefurl=http://theacidhouse.wordpress.com/2009/11/&amp;usg=__rVzGgXt9JgPoVi38B9kZMeTPVoI=&amp;h=400&amp;w=325&amp;sz=25&amp;hl=en&amp;start=1&amp;um=1&amp;itbs=1&amp;tbnid=F78Igtw5arOotM:&amp;tbnh=124&amp;tbnw=101&amp;prev=/images?q%3Dacid%26um%3D1%26hl%3Den%26sa%3DN%26tbs%3Disch:1" TargetMode="External"/><Relationship Id="rId18" Type="http://schemas.openxmlformats.org/officeDocument/2006/relationships/image" Target="../media/image33.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jpeg"/><Relationship Id="rId17" Type="http://schemas.openxmlformats.org/officeDocument/2006/relationships/image" Target="../media/image32.png"/><Relationship Id="rId2" Type="http://schemas.openxmlformats.org/officeDocument/2006/relationships/notesSlide" Target="../notesSlides/notesSlide10.xml"/><Relationship Id="rId16"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0.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png"/><Relationship Id="rId1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nt.ntnu.no/ibt/innsida-dokumentlager/HMS/"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nnsida.ntnu.no/web/guest/wiki/-/wiki/Norsk/stoffkartote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hyperlink" Target="http://www.google.co.uk/url?sa=i&amp;rct=j&amp;q=&amp;esrc=s&amp;source=images&amp;cd=&amp;cad=rja&amp;uact=8&amp;ved=0CAcQjRxqFQoTCLj-hObco8gCFUJYLAodQpIJnw&amp;url=http://www.overpack.it/en/labels_and_panels/hazard_pictograms.asp&amp;bvm=bv.104317490,d.bGg&amp;psig=AFQjCNFJyy09WwEAcvL30FkMeiLZNOyl0w&amp;ust=1443873132249667" TargetMode="Externa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hyperlink" Target="https://innsida.ntnu.no/wiki/-/wiki/Norsk/Avhende+risiko-+og+kjemikalieavfal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nt.ntnu.no/innsida-dokumentlager/HMS/oyeverninstruks-12-08.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innsida.ntnu.no/web/guest/wiki/-/wiki/Norsk/HMS+ved+NT" TargetMode="External"/><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hyperlink" Target="http://www.lovdata.no/for/sf/ad/xd-20111206-1358.html" TargetMode="External"/><Relationship Id="rId7"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good-wallpapers.com/wall.php?category=nature&amp;id=18302&amp;width=1920&amp;ratio=1.78" TargetMode="External"/><Relationship Id="rId7"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hyperlink" Target="http://www.lovdata.no/for/sf/ad/xd-20111206-1358.html#map006" TargetMode="External"/><Relationship Id="rId4" Type="http://schemas.openxmlformats.org/officeDocument/2006/relationships/image" Target="../media/image75.jpeg"/><Relationship Id="rId9" Type="http://schemas.openxmlformats.org/officeDocument/2006/relationships/image" Target="../media/image79.jpeg"/></Relationships>
</file>

<file path=ppt/slides/_rels/slide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www.lovdata.no/for/sf/ho/xo-20011221-1602.html" TargetMode="External"/><Relationship Id="rId7" Type="http://schemas.openxmlformats.org/officeDocument/2006/relationships/image" Target="../media/image90.png"/><Relationship Id="rId2" Type="http://schemas.openxmlformats.org/officeDocument/2006/relationships/hyperlink" Target="http://www.lovdata.no/for/sf/ho/xo-20011221-1600.html" TargetMode="External"/><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hyperlink" Target="http://www.lovdata.no/for/sf/ho/ho-20011221-1603.html" TargetMode="External"/><Relationship Id="rId9" Type="http://schemas.openxmlformats.org/officeDocument/2006/relationships/image" Target="../media/image92.png"/></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hyperlink" Target="http://www.google.no/url?sa=i&amp;rct=j&amp;q=lab+coat&amp;source=images&amp;cd=&amp;cad=rja&amp;docid=WoovFHMexZHCEM&amp;tbnid=T6gxrGqDdVZg0M:&amp;ved=0CAUQjRw&amp;url=http://www.esdproducts.biz/ESD_Grounding/Garment_Table/Lab_Coat/lab_coat.html&amp;ei=opOHUfOWB4fPtQbplYCQBQ&amp;bvm=bv.45960087,d.Yms&amp;psig=AFQjCNGqORaPB_ZRXlWbyQFdHL7ndhj2Lw&amp;ust=1367926047038007" TargetMode="External"/><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png"/></Relationships>
</file>

<file path=ppt/slides/_rels/slide6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docid=0lAmek3DCLewXM&amp;tbnid=fvC5OqcqQKohSM:&amp;ved=0CAUQjRw&amp;url=http://www.bio-rad.com/prd/en/US/LSR/PDP/e1a0b16a-7dcb-4feb-a363-0822c8a47bcb/Gel-Doc-XR+-System&amp;ei=4JyoUZX4OYmZtQaD8YG4BA&amp;bvm=bv.47244034,d.Yms&amp;psig=AFQjCNG1J5YialG1wQkopRG2iPSguSorKA&amp;ust=1370091098527346" TargetMode="External"/><Relationship Id="rId7"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jpeg"/></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image" Target="../media/image130.jpeg"/></Relationships>
</file>

<file path=ppt/slides/_rels/slide68.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5.xml"/><Relationship Id="rId4" Type="http://schemas.openxmlformats.org/officeDocument/2006/relationships/image" Target="../media/image143.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jpeg"/></Relationships>
</file>

<file path=ppt/slides/_rels/slide7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9856" y="404664"/>
            <a:ext cx="7054552" cy="1470025"/>
          </a:xfrm>
        </p:spPr>
        <p:txBody>
          <a:bodyPr/>
          <a:lstStyle/>
          <a:p>
            <a:r>
              <a:rPr lang="nb-NO" dirty="0" smtClean="0"/>
              <a:t>Risk </a:t>
            </a:r>
            <a:r>
              <a:rPr lang="nb-NO" dirty="0" err="1" smtClean="0"/>
              <a:t>assessments</a:t>
            </a:r>
            <a:r>
              <a:rPr lang="nb-NO" dirty="0" smtClean="0"/>
              <a:t> at IBT</a:t>
            </a:r>
            <a:endParaRPr lang="nb-NO" dirty="0"/>
          </a:p>
        </p:txBody>
      </p:sp>
      <p:sp>
        <p:nvSpPr>
          <p:cNvPr id="3" name="Subtitle 2"/>
          <p:cNvSpPr>
            <a:spLocks noGrp="1"/>
          </p:cNvSpPr>
          <p:nvPr>
            <p:ph type="subTitle" idx="1"/>
          </p:nvPr>
        </p:nvSpPr>
        <p:spPr>
          <a:xfrm>
            <a:off x="1403648" y="4941168"/>
            <a:ext cx="6400800" cy="1008112"/>
          </a:xfrm>
        </p:spPr>
        <p:txBody>
          <a:bodyPr/>
          <a:lstStyle/>
          <a:p>
            <a:r>
              <a:rPr lang="nb-NO" dirty="0" smtClean="0"/>
              <a:t>Martin Gimmestad, </a:t>
            </a:r>
            <a:endParaRPr lang="nb-NO" dirty="0"/>
          </a:p>
          <a:p>
            <a:r>
              <a:rPr lang="nb-NO" dirty="0" smtClean="0"/>
              <a:t>13.10.15</a:t>
            </a:r>
            <a:endParaRPr lang="nb-NO"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97" y="1988840"/>
            <a:ext cx="3974797"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457" y="1856493"/>
            <a:ext cx="3827009" cy="2143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682270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691680" y="1556792"/>
            <a:ext cx="64556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4800" dirty="0" err="1" smtClean="0">
                <a:solidFill>
                  <a:srgbClr val="0000FF"/>
                </a:solidFill>
              </a:rPr>
              <a:t>Could</a:t>
            </a:r>
            <a:r>
              <a:rPr lang="nb-NO" altLang="nb-NO" sz="4800" dirty="0" smtClean="0">
                <a:solidFill>
                  <a:srgbClr val="0000FF"/>
                </a:solidFill>
              </a:rPr>
              <a:t> </a:t>
            </a:r>
            <a:r>
              <a:rPr lang="nb-NO" altLang="nb-NO" sz="4800" dirty="0" err="1" smtClean="0">
                <a:solidFill>
                  <a:srgbClr val="0000FF"/>
                </a:solidFill>
              </a:rPr>
              <a:t>this</a:t>
            </a:r>
            <a:r>
              <a:rPr lang="nb-NO" altLang="nb-NO" sz="4800" dirty="0" smtClean="0">
                <a:solidFill>
                  <a:srgbClr val="0000FF"/>
                </a:solidFill>
              </a:rPr>
              <a:t> be </a:t>
            </a:r>
            <a:r>
              <a:rPr lang="nb-NO" altLang="nb-NO" sz="4800" dirty="0" err="1" smtClean="0">
                <a:solidFill>
                  <a:srgbClr val="0000FF"/>
                </a:solidFill>
              </a:rPr>
              <a:t>avoided</a:t>
            </a:r>
            <a:r>
              <a:rPr lang="nb-NO" altLang="nb-NO" sz="4800" dirty="0" smtClean="0">
                <a:solidFill>
                  <a:srgbClr val="0000FF"/>
                </a:solidFill>
              </a:rPr>
              <a:t>?</a:t>
            </a:r>
            <a:endParaRPr lang="nb-NO" altLang="nb-NO" sz="4800" dirty="0">
              <a:solidFill>
                <a:srgbClr val="0000FF"/>
              </a:solidFill>
            </a:endParaRPr>
          </a:p>
        </p:txBody>
      </p:sp>
    </p:spTree>
    <p:extLst>
      <p:ext uri="{BB962C8B-B14F-4D97-AF65-F5344CB8AC3E}">
        <p14:creationId xmlns:p14="http://schemas.microsoft.com/office/powerpoint/2010/main" val="22711333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265745"/>
            <a:ext cx="2429351" cy="2490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a:spLocks noChangeArrowheads="1"/>
          </p:cNvSpPr>
          <p:nvPr/>
        </p:nvSpPr>
        <p:spPr bwMode="auto">
          <a:xfrm>
            <a:off x="415705" y="830322"/>
            <a:ext cx="859491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nb-NO" altLang="nb-NO" sz="4400" dirty="0" err="1" smtClean="0">
                <a:solidFill>
                  <a:srgbClr val="0000FF"/>
                </a:solidFill>
              </a:rPr>
              <a:t>Yes</a:t>
            </a:r>
            <a:r>
              <a:rPr lang="nb-NO" altLang="nb-NO" sz="4400" dirty="0" smtClean="0">
                <a:solidFill>
                  <a:srgbClr val="0000FF"/>
                </a:solidFill>
              </a:rPr>
              <a:t>, </a:t>
            </a:r>
            <a:r>
              <a:rPr lang="nb-NO" altLang="nb-NO" sz="4400" dirty="0" err="1" smtClean="0">
                <a:solidFill>
                  <a:srgbClr val="0000FF"/>
                </a:solidFill>
              </a:rPr>
              <a:t>probably</a:t>
            </a:r>
            <a:r>
              <a:rPr lang="nb-NO" altLang="nb-NO" sz="4400" dirty="0" smtClean="0">
                <a:solidFill>
                  <a:srgbClr val="0000FF"/>
                </a:solidFill>
              </a:rPr>
              <a:t>. </a:t>
            </a:r>
            <a:r>
              <a:rPr lang="nb-NO" altLang="nb-NO" sz="4400" dirty="0">
                <a:solidFill>
                  <a:srgbClr val="0000FF"/>
                </a:solidFill>
              </a:rPr>
              <a:t>B</a:t>
            </a:r>
            <a:r>
              <a:rPr lang="nb-NO" altLang="nb-NO" sz="4400" dirty="0" smtClean="0">
                <a:solidFill>
                  <a:srgbClr val="0000FF"/>
                </a:solidFill>
              </a:rPr>
              <a:t>y </a:t>
            </a:r>
            <a:r>
              <a:rPr lang="nb-NO" altLang="nb-NO" sz="4400" dirty="0" err="1" smtClean="0">
                <a:solidFill>
                  <a:srgbClr val="0000FF"/>
                </a:solidFill>
              </a:rPr>
              <a:t>assessing</a:t>
            </a:r>
            <a:r>
              <a:rPr lang="nb-NO" altLang="nb-NO" sz="4400" dirty="0" smtClean="0">
                <a:solidFill>
                  <a:srgbClr val="0000FF"/>
                </a:solidFill>
              </a:rPr>
              <a:t> risks </a:t>
            </a:r>
          </a:p>
          <a:p>
            <a:pPr algn="ctr" eaLnBrk="1" hangingPunct="1">
              <a:spcBef>
                <a:spcPct val="0"/>
              </a:spcBef>
              <a:buFontTx/>
              <a:buNone/>
            </a:pPr>
            <a:r>
              <a:rPr lang="nb-NO" altLang="nb-NO" sz="4400" dirty="0" smtClean="0">
                <a:solidFill>
                  <a:srgbClr val="0000FF"/>
                </a:solidFill>
              </a:rPr>
              <a:t>and </a:t>
            </a:r>
            <a:r>
              <a:rPr lang="nb-NO" altLang="nb-NO" sz="4400" dirty="0" err="1" smtClean="0">
                <a:solidFill>
                  <a:srgbClr val="0000FF"/>
                </a:solidFill>
              </a:rPr>
              <a:t>introducing</a:t>
            </a:r>
            <a:r>
              <a:rPr lang="nb-NO" altLang="nb-NO" sz="4400" dirty="0" smtClean="0">
                <a:solidFill>
                  <a:srgbClr val="0000FF"/>
                </a:solidFill>
              </a:rPr>
              <a:t> </a:t>
            </a:r>
            <a:r>
              <a:rPr lang="nb-NO" altLang="nb-NO" sz="4400" dirty="0" err="1" smtClean="0">
                <a:solidFill>
                  <a:srgbClr val="0000FF"/>
                </a:solidFill>
              </a:rPr>
              <a:t>safety</a:t>
            </a:r>
            <a:r>
              <a:rPr lang="nb-NO" altLang="nb-NO" sz="4400" dirty="0" smtClean="0">
                <a:solidFill>
                  <a:srgbClr val="0000FF"/>
                </a:solidFill>
              </a:rPr>
              <a:t> </a:t>
            </a:r>
            <a:r>
              <a:rPr lang="nb-NO" altLang="nb-NO" sz="4400" dirty="0" err="1" smtClean="0">
                <a:solidFill>
                  <a:srgbClr val="0000FF"/>
                </a:solidFill>
              </a:rPr>
              <a:t>measures</a:t>
            </a:r>
            <a:r>
              <a:rPr lang="nb-NO" altLang="nb-NO" sz="4400" dirty="0" smtClean="0">
                <a:solidFill>
                  <a:srgbClr val="0000FF"/>
                </a:solidFill>
              </a:rPr>
              <a:t> </a:t>
            </a:r>
            <a:endParaRPr lang="nb-NO" altLang="nb-NO" sz="4400" dirty="0">
              <a:solidFill>
                <a:srgbClr val="0000FF"/>
              </a:solidFill>
            </a:endParaRPr>
          </a:p>
        </p:txBody>
      </p:sp>
    </p:spTree>
    <p:extLst>
      <p:ext uri="{BB962C8B-B14F-4D97-AF65-F5344CB8AC3E}">
        <p14:creationId xmlns:p14="http://schemas.microsoft.com/office/powerpoint/2010/main" val="321831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47105" y="5101878"/>
            <a:ext cx="4608513" cy="1223962"/>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6" name="Rectangle 15"/>
          <p:cNvSpPr/>
          <p:nvPr/>
        </p:nvSpPr>
        <p:spPr>
          <a:xfrm>
            <a:off x="683568" y="2709515"/>
            <a:ext cx="7992888" cy="1684338"/>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 name="Rectangle 1"/>
          <p:cNvSpPr/>
          <p:nvPr/>
        </p:nvSpPr>
        <p:spPr>
          <a:xfrm>
            <a:off x="1202680" y="980728"/>
            <a:ext cx="4321175" cy="1008062"/>
          </a:xfrm>
          <a:prstGeom prst="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8437" name="Text Box 2"/>
          <p:cNvSpPr txBox="1">
            <a:spLocks noChangeArrowheads="1"/>
          </p:cNvSpPr>
          <p:nvPr/>
        </p:nvSpPr>
        <p:spPr bwMode="auto">
          <a:xfrm>
            <a:off x="683568" y="262608"/>
            <a:ext cx="7083425"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3600" dirty="0">
                <a:solidFill>
                  <a:srgbClr val="0000FF"/>
                </a:solidFill>
              </a:rPr>
              <a:t>Simple </a:t>
            </a:r>
            <a:r>
              <a:rPr lang="nb-NO" altLang="nb-NO" sz="3600" dirty="0" err="1">
                <a:solidFill>
                  <a:srgbClr val="0000FF"/>
                </a:solidFill>
              </a:rPr>
              <a:t>model</a:t>
            </a:r>
            <a:r>
              <a:rPr lang="nb-NO" altLang="nb-NO" sz="3600" dirty="0">
                <a:solidFill>
                  <a:srgbClr val="0000FF"/>
                </a:solidFill>
              </a:rPr>
              <a:t> for risk </a:t>
            </a:r>
            <a:r>
              <a:rPr lang="nb-NO" altLang="nb-NO" sz="3600" dirty="0" err="1">
                <a:solidFill>
                  <a:srgbClr val="0000FF"/>
                </a:solidFill>
              </a:rPr>
              <a:t>assessment</a:t>
            </a:r>
            <a:endParaRPr lang="nb-NO" altLang="nb-NO" sz="3600" dirty="0">
              <a:solidFill>
                <a:srgbClr val="0000FF"/>
              </a:solidFill>
            </a:endParaRPr>
          </a:p>
        </p:txBody>
      </p:sp>
      <p:sp>
        <p:nvSpPr>
          <p:cNvPr id="18438" name="Text Box 5"/>
          <p:cNvSpPr txBox="1">
            <a:spLocks noChangeArrowheads="1"/>
          </p:cNvSpPr>
          <p:nvPr/>
        </p:nvSpPr>
        <p:spPr bwMode="auto">
          <a:xfrm>
            <a:off x="2411760" y="1114897"/>
            <a:ext cx="19335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nb-NO" altLang="nb-NO" sz="1800" b="1"/>
              <a:t>Identification</a:t>
            </a:r>
          </a:p>
        </p:txBody>
      </p:sp>
      <p:sp>
        <p:nvSpPr>
          <p:cNvPr id="18439" name="Text Box 7"/>
          <p:cNvSpPr txBox="1">
            <a:spLocks noChangeArrowheads="1"/>
          </p:cNvSpPr>
          <p:nvPr/>
        </p:nvSpPr>
        <p:spPr bwMode="auto">
          <a:xfrm>
            <a:off x="1316980" y="2780928"/>
            <a:ext cx="41179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nb-NO" altLang="nb-NO" sz="1800" b="1" dirty="0" err="1"/>
              <a:t>Perform</a:t>
            </a:r>
            <a:r>
              <a:rPr lang="nb-NO" altLang="nb-NO" sz="1800" b="1" dirty="0"/>
              <a:t> risk </a:t>
            </a:r>
            <a:r>
              <a:rPr lang="nb-NO" altLang="nb-NO" sz="1800" b="1" dirty="0" err="1"/>
              <a:t>evaluations</a:t>
            </a:r>
            <a:endParaRPr lang="nb-NO" altLang="nb-NO" sz="1800" b="1" dirty="0"/>
          </a:p>
        </p:txBody>
      </p:sp>
      <p:sp>
        <p:nvSpPr>
          <p:cNvPr id="18440" name="Line 8"/>
          <p:cNvSpPr>
            <a:spLocks noChangeShapeType="1"/>
          </p:cNvSpPr>
          <p:nvPr/>
        </p:nvSpPr>
        <p:spPr bwMode="auto">
          <a:xfrm>
            <a:off x="3347393" y="2047528"/>
            <a:ext cx="0" cy="5762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8441" name="Text Box 10"/>
          <p:cNvSpPr txBox="1">
            <a:spLocks noChangeArrowheads="1"/>
          </p:cNvSpPr>
          <p:nvPr/>
        </p:nvSpPr>
        <p:spPr bwMode="auto">
          <a:xfrm>
            <a:off x="1115616" y="5323274"/>
            <a:ext cx="43942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nb-NO" altLang="nb-NO" sz="1200" dirty="0"/>
          </a:p>
          <a:p>
            <a:pPr algn="ctr" eaLnBrk="1" hangingPunct="1">
              <a:spcBef>
                <a:spcPct val="0"/>
              </a:spcBef>
              <a:buFontTx/>
              <a:buNone/>
            </a:pPr>
            <a:r>
              <a:rPr lang="nb-NO" altLang="nb-NO" sz="1800" b="1" dirty="0" err="1"/>
              <a:t>Existing</a:t>
            </a:r>
            <a:r>
              <a:rPr lang="nb-NO" altLang="nb-NO" sz="1800" b="1" dirty="0"/>
              <a:t> </a:t>
            </a:r>
            <a:r>
              <a:rPr lang="nb-NO" altLang="nb-NO" sz="1800" b="1" dirty="0" err="1"/>
              <a:t>safety-measures</a:t>
            </a:r>
            <a:r>
              <a:rPr lang="nb-NO" altLang="nb-NO" sz="1800" b="1" dirty="0"/>
              <a:t> = Lab </a:t>
            </a:r>
            <a:r>
              <a:rPr lang="nb-NO" altLang="nb-NO" sz="1800" b="1" dirty="0" err="1"/>
              <a:t>rules</a:t>
            </a:r>
            <a:endParaRPr lang="nb-NO" altLang="nb-NO" sz="1800" b="1" dirty="0"/>
          </a:p>
        </p:txBody>
      </p:sp>
      <p:sp>
        <p:nvSpPr>
          <p:cNvPr id="18442" name="Line 11"/>
          <p:cNvSpPr>
            <a:spLocks noChangeShapeType="1"/>
          </p:cNvSpPr>
          <p:nvPr/>
        </p:nvSpPr>
        <p:spPr bwMode="auto">
          <a:xfrm>
            <a:off x="3347393" y="4481165"/>
            <a:ext cx="0" cy="5175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18443" name="Text Box 13"/>
          <p:cNvSpPr txBox="1">
            <a:spLocks noChangeArrowheads="1"/>
          </p:cNvSpPr>
          <p:nvPr/>
        </p:nvSpPr>
        <p:spPr bwMode="auto">
          <a:xfrm>
            <a:off x="1650355" y="1498253"/>
            <a:ext cx="3262313"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1800" dirty="0" err="1"/>
              <a:t>Identify</a:t>
            </a:r>
            <a:r>
              <a:rPr lang="nb-NO" altLang="nb-NO" sz="1800" dirty="0"/>
              <a:t> </a:t>
            </a:r>
            <a:r>
              <a:rPr lang="nb-NO" altLang="nb-NO" sz="1800" i="1" dirty="0" err="1">
                <a:solidFill>
                  <a:srgbClr val="FF0000"/>
                </a:solidFill>
              </a:rPr>
              <a:t>activities</a:t>
            </a:r>
            <a:r>
              <a:rPr lang="nb-NO" altLang="nb-NO" sz="1800" dirty="0"/>
              <a:t> </a:t>
            </a:r>
            <a:r>
              <a:rPr lang="nb-NO" altLang="nb-NO" sz="1800" dirty="0" err="1"/>
              <a:t>involving</a:t>
            </a:r>
            <a:r>
              <a:rPr lang="nb-NO" altLang="nb-NO" sz="1800" dirty="0"/>
              <a:t> risk</a:t>
            </a:r>
          </a:p>
        </p:txBody>
      </p:sp>
      <p:sp>
        <p:nvSpPr>
          <p:cNvPr id="18444" name="Text Box 14"/>
          <p:cNvSpPr txBox="1">
            <a:spLocks noChangeArrowheads="1"/>
          </p:cNvSpPr>
          <p:nvPr/>
        </p:nvSpPr>
        <p:spPr bwMode="auto">
          <a:xfrm>
            <a:off x="3083868" y="3328640"/>
            <a:ext cx="184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nb-NO" altLang="nb-NO" sz="1200"/>
          </a:p>
        </p:txBody>
      </p:sp>
      <p:sp>
        <p:nvSpPr>
          <p:cNvPr id="18445" name="Rectangle 17"/>
          <p:cNvSpPr>
            <a:spLocks noChangeArrowheads="1"/>
          </p:cNvSpPr>
          <p:nvPr/>
        </p:nvSpPr>
        <p:spPr bwMode="auto">
          <a:xfrm>
            <a:off x="972790" y="3124125"/>
            <a:ext cx="7271618"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1800" dirty="0"/>
              <a:t>1: </a:t>
            </a:r>
            <a:r>
              <a:rPr lang="nb-NO" altLang="nb-NO" sz="1800" dirty="0" err="1"/>
              <a:t>Find</a:t>
            </a:r>
            <a:r>
              <a:rPr lang="nb-NO" altLang="nb-NO" sz="1800" dirty="0"/>
              <a:t> </a:t>
            </a:r>
            <a:r>
              <a:rPr lang="nb-NO" altLang="nb-NO" sz="1800" dirty="0" err="1"/>
              <a:t>potential</a:t>
            </a:r>
            <a:r>
              <a:rPr lang="nb-NO" altLang="nb-NO" sz="1800" dirty="0"/>
              <a:t> </a:t>
            </a:r>
            <a:r>
              <a:rPr lang="nb-NO" altLang="nb-NO" sz="1800" dirty="0" err="1" smtClean="0">
                <a:solidFill>
                  <a:srgbClr val="FF0000"/>
                </a:solidFill>
              </a:rPr>
              <a:t>dangers</a:t>
            </a:r>
            <a:r>
              <a:rPr lang="nb-NO" altLang="nb-NO" sz="1800" dirty="0" smtClean="0"/>
              <a:t> </a:t>
            </a:r>
            <a:endParaRPr lang="nb-NO" altLang="nb-NO" sz="1800" dirty="0"/>
          </a:p>
          <a:p>
            <a:pPr eaLnBrk="1" hangingPunct="1">
              <a:spcBef>
                <a:spcPct val="0"/>
              </a:spcBef>
              <a:buFontTx/>
              <a:buNone/>
            </a:pPr>
            <a:r>
              <a:rPr lang="nb-NO" altLang="nb-NO" sz="1800" dirty="0"/>
              <a:t>2: H</a:t>
            </a:r>
            <a:r>
              <a:rPr lang="nb-NO" altLang="nb-NO" sz="1800" dirty="0" smtClean="0"/>
              <a:t>ow </a:t>
            </a:r>
            <a:r>
              <a:rPr lang="nb-NO" altLang="nb-NO" sz="1800" dirty="0" err="1">
                <a:solidFill>
                  <a:srgbClr val="FF0000"/>
                </a:solidFill>
              </a:rPr>
              <a:t>likely</a:t>
            </a:r>
            <a:r>
              <a:rPr lang="nb-NO" altLang="nb-NO" sz="1800" dirty="0"/>
              <a:t> is it? </a:t>
            </a:r>
            <a:r>
              <a:rPr lang="nb-NO" altLang="nb-NO" sz="1800" dirty="0" err="1" smtClean="0"/>
              <a:t>What</a:t>
            </a:r>
            <a:r>
              <a:rPr lang="nb-NO" altLang="nb-NO" sz="1800" dirty="0" smtClean="0"/>
              <a:t> is </a:t>
            </a:r>
            <a:r>
              <a:rPr lang="nb-NO" altLang="nb-NO" sz="1800" dirty="0" err="1" smtClean="0"/>
              <a:t>the</a:t>
            </a:r>
            <a:r>
              <a:rPr lang="nb-NO" altLang="nb-NO" sz="1800" dirty="0" smtClean="0"/>
              <a:t> </a:t>
            </a:r>
            <a:r>
              <a:rPr lang="nb-NO" altLang="nb-NO" sz="1800" dirty="0" err="1" smtClean="0">
                <a:solidFill>
                  <a:srgbClr val="FF0000"/>
                </a:solidFill>
              </a:rPr>
              <a:t>consequence</a:t>
            </a:r>
            <a:r>
              <a:rPr lang="nb-NO" altLang="nb-NO" sz="1800" dirty="0" smtClean="0"/>
              <a:t>?</a:t>
            </a:r>
            <a:endParaRPr lang="nb-NO" altLang="nb-NO" sz="1800" dirty="0"/>
          </a:p>
          <a:p>
            <a:pPr eaLnBrk="1" hangingPunct="1">
              <a:spcBef>
                <a:spcPct val="0"/>
              </a:spcBef>
              <a:buFontTx/>
              <a:buNone/>
            </a:pPr>
            <a:r>
              <a:rPr lang="nb-NO" altLang="nb-NO" sz="1800" dirty="0"/>
              <a:t>3: </a:t>
            </a:r>
            <a:r>
              <a:rPr lang="nb-NO" altLang="nb-NO" sz="1800" dirty="0" err="1"/>
              <a:t>What</a:t>
            </a:r>
            <a:r>
              <a:rPr lang="nb-NO" altLang="nb-NO" sz="1800" dirty="0"/>
              <a:t> </a:t>
            </a:r>
            <a:r>
              <a:rPr lang="nb-NO" altLang="nb-NO" sz="1800" dirty="0" err="1"/>
              <a:t>can</a:t>
            </a:r>
            <a:r>
              <a:rPr lang="nb-NO" altLang="nb-NO" sz="1800" dirty="0"/>
              <a:t> be done to </a:t>
            </a:r>
            <a:r>
              <a:rPr lang="nb-NO" altLang="nb-NO" sz="1800" dirty="0" err="1"/>
              <a:t>prevent</a:t>
            </a:r>
            <a:r>
              <a:rPr lang="nb-NO" altLang="nb-NO" sz="1800" dirty="0"/>
              <a:t> </a:t>
            </a:r>
            <a:r>
              <a:rPr lang="nb-NO" altLang="nb-NO" sz="1800" dirty="0" err="1"/>
              <a:t>this</a:t>
            </a:r>
            <a:r>
              <a:rPr lang="nb-NO" altLang="nb-NO" sz="1800" dirty="0"/>
              <a:t> risk? </a:t>
            </a:r>
            <a:r>
              <a:rPr lang="nb-NO" altLang="nb-NO" sz="1800" dirty="0" err="1" smtClean="0"/>
              <a:t>Identify</a:t>
            </a:r>
            <a:r>
              <a:rPr lang="nb-NO" altLang="nb-NO" sz="1800" dirty="0"/>
              <a:t> </a:t>
            </a:r>
            <a:r>
              <a:rPr lang="nb-NO" altLang="nb-NO" sz="1800" dirty="0" err="1" smtClean="0">
                <a:solidFill>
                  <a:srgbClr val="FF0000"/>
                </a:solidFill>
              </a:rPr>
              <a:t>safety</a:t>
            </a:r>
            <a:r>
              <a:rPr lang="nb-NO" altLang="nb-NO" sz="1800" dirty="0" smtClean="0">
                <a:solidFill>
                  <a:srgbClr val="FF0000"/>
                </a:solidFill>
              </a:rPr>
              <a:t> </a:t>
            </a:r>
            <a:r>
              <a:rPr lang="nb-NO" altLang="nb-NO" sz="1800" dirty="0" err="1" smtClean="0">
                <a:solidFill>
                  <a:srgbClr val="FF0000"/>
                </a:solidFill>
              </a:rPr>
              <a:t>measures</a:t>
            </a:r>
            <a:endParaRPr lang="nb-NO" altLang="nb-NO" sz="1800" dirty="0">
              <a:solidFill>
                <a:srgbClr val="FF0000"/>
              </a:solidFill>
            </a:endParaRPr>
          </a:p>
          <a:p>
            <a:pPr eaLnBrk="1" hangingPunct="1">
              <a:spcBef>
                <a:spcPct val="0"/>
              </a:spcBef>
              <a:buFontTx/>
              <a:buNone/>
            </a:pPr>
            <a:endParaRPr lang="nb-NO" altLang="nb-NO" sz="1200" dirty="0"/>
          </a:p>
        </p:txBody>
      </p:sp>
      <p:sp>
        <p:nvSpPr>
          <p:cNvPr id="3" name="TextBox 2"/>
          <p:cNvSpPr txBox="1"/>
          <p:nvPr/>
        </p:nvSpPr>
        <p:spPr>
          <a:xfrm>
            <a:off x="3352803" y="2191183"/>
            <a:ext cx="1303562" cy="276999"/>
          </a:xfrm>
          <a:prstGeom prst="rect">
            <a:avLst/>
          </a:prstGeom>
          <a:noFill/>
        </p:spPr>
        <p:txBody>
          <a:bodyPr wrap="none" rtlCol="0">
            <a:spAutoFit/>
          </a:bodyPr>
          <a:lstStyle/>
          <a:p>
            <a:r>
              <a:rPr lang="nb-NO" sz="1200" i="1" dirty="0" smtClean="0"/>
              <a:t>For </a:t>
            </a:r>
            <a:r>
              <a:rPr lang="nb-NO" sz="1200" i="1" dirty="0" err="1" smtClean="0"/>
              <a:t>each</a:t>
            </a:r>
            <a:r>
              <a:rPr lang="nb-NO" sz="1200" i="1" dirty="0" smtClean="0"/>
              <a:t> </a:t>
            </a:r>
            <a:r>
              <a:rPr lang="nb-NO" sz="1200" i="1" dirty="0" err="1" smtClean="0"/>
              <a:t>activity</a:t>
            </a:r>
            <a:endParaRPr lang="nb-NO" sz="1200" i="1" dirty="0"/>
          </a:p>
        </p:txBody>
      </p:sp>
      <p:sp>
        <p:nvSpPr>
          <p:cNvPr id="18" name="TextBox 17"/>
          <p:cNvSpPr txBox="1"/>
          <p:nvPr/>
        </p:nvSpPr>
        <p:spPr>
          <a:xfrm>
            <a:off x="3478357" y="4601427"/>
            <a:ext cx="1303562" cy="276999"/>
          </a:xfrm>
          <a:prstGeom prst="rect">
            <a:avLst/>
          </a:prstGeom>
          <a:noFill/>
        </p:spPr>
        <p:txBody>
          <a:bodyPr wrap="none" rtlCol="0">
            <a:spAutoFit/>
          </a:bodyPr>
          <a:lstStyle/>
          <a:p>
            <a:r>
              <a:rPr lang="nb-NO" sz="1200" i="1" dirty="0" smtClean="0"/>
              <a:t>For </a:t>
            </a:r>
            <a:r>
              <a:rPr lang="nb-NO" sz="1200" i="1" dirty="0" err="1" smtClean="0"/>
              <a:t>each</a:t>
            </a:r>
            <a:r>
              <a:rPr lang="nb-NO" sz="1200" i="1" dirty="0" smtClean="0"/>
              <a:t> </a:t>
            </a:r>
            <a:r>
              <a:rPr lang="nb-NO" sz="1200" i="1" dirty="0" err="1" smtClean="0"/>
              <a:t>activity</a:t>
            </a:r>
            <a:endParaRPr lang="nb-NO" sz="1200" i="1" dirty="0"/>
          </a:p>
        </p:txBody>
      </p:sp>
    </p:spTree>
    <p:extLst>
      <p:ext uri="{BB962C8B-B14F-4D97-AF65-F5344CB8AC3E}">
        <p14:creationId xmlns:p14="http://schemas.microsoft.com/office/powerpoint/2010/main" val="19213743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476672"/>
            <a:ext cx="4567276" cy="830997"/>
          </a:xfrm>
          <a:prstGeom prst="rect">
            <a:avLst/>
          </a:prstGeom>
          <a:noFill/>
        </p:spPr>
        <p:txBody>
          <a:bodyPr wrap="none" rtlCol="0">
            <a:spAutoFit/>
          </a:bodyPr>
          <a:lstStyle/>
          <a:p>
            <a:r>
              <a:rPr lang="nb-NO" sz="4800" dirty="0" smtClean="0"/>
              <a:t>Definition </a:t>
            </a:r>
            <a:r>
              <a:rPr lang="nb-NO" sz="4800" dirty="0" err="1" smtClean="0"/>
              <a:t>of</a:t>
            </a:r>
            <a:r>
              <a:rPr lang="nb-NO" sz="4800" dirty="0" smtClean="0"/>
              <a:t> risk</a:t>
            </a:r>
            <a:endParaRPr lang="nb-NO" sz="4800" dirty="0"/>
          </a:p>
        </p:txBody>
      </p:sp>
      <p:sp>
        <p:nvSpPr>
          <p:cNvPr id="3" name="TextBox 2"/>
          <p:cNvSpPr txBox="1"/>
          <p:nvPr/>
        </p:nvSpPr>
        <p:spPr>
          <a:xfrm>
            <a:off x="323528" y="1568986"/>
            <a:ext cx="7641836" cy="707886"/>
          </a:xfrm>
          <a:prstGeom prst="rect">
            <a:avLst/>
          </a:prstGeom>
          <a:noFill/>
        </p:spPr>
        <p:txBody>
          <a:bodyPr wrap="none" rtlCol="0">
            <a:spAutoFit/>
          </a:bodyPr>
          <a:lstStyle/>
          <a:p>
            <a:r>
              <a:rPr lang="nb-NO" sz="4000" dirty="0" smtClean="0">
                <a:solidFill>
                  <a:srgbClr val="FF0000"/>
                </a:solidFill>
              </a:rPr>
              <a:t>Risk = </a:t>
            </a:r>
            <a:r>
              <a:rPr lang="nb-NO" sz="4000" dirty="0" err="1" smtClean="0">
                <a:solidFill>
                  <a:srgbClr val="FF0000"/>
                </a:solidFill>
              </a:rPr>
              <a:t>likelihood</a:t>
            </a:r>
            <a:r>
              <a:rPr lang="nb-NO" sz="4000" dirty="0" smtClean="0">
                <a:solidFill>
                  <a:srgbClr val="FF0000"/>
                </a:solidFill>
              </a:rPr>
              <a:t> x </a:t>
            </a:r>
            <a:r>
              <a:rPr lang="nb-NO" sz="4000" dirty="0" err="1" smtClean="0">
                <a:solidFill>
                  <a:srgbClr val="FF0000"/>
                </a:solidFill>
              </a:rPr>
              <a:t>consequence</a:t>
            </a:r>
            <a:r>
              <a:rPr lang="nb-NO" sz="4000" dirty="0" smtClean="0">
                <a:solidFill>
                  <a:srgbClr val="FF0000"/>
                </a:solidFill>
              </a:rPr>
              <a:t> </a:t>
            </a:r>
            <a:endParaRPr lang="nb-NO" sz="4000" dirty="0">
              <a:solidFill>
                <a:srgbClr val="FF0000"/>
              </a:solidFill>
            </a:endParaRPr>
          </a:p>
        </p:txBody>
      </p:sp>
      <p:sp>
        <p:nvSpPr>
          <p:cNvPr id="4" name="TextBox 3"/>
          <p:cNvSpPr txBox="1"/>
          <p:nvPr/>
        </p:nvSpPr>
        <p:spPr>
          <a:xfrm>
            <a:off x="251520" y="4217020"/>
            <a:ext cx="8136904" cy="2308324"/>
          </a:xfrm>
          <a:prstGeom prst="rect">
            <a:avLst/>
          </a:prstGeom>
          <a:noFill/>
        </p:spPr>
        <p:txBody>
          <a:bodyPr wrap="square" rtlCol="0">
            <a:spAutoFit/>
          </a:bodyPr>
          <a:lstStyle/>
          <a:p>
            <a:pPr marL="285750" indent="-285750">
              <a:buFont typeface="Arial" panose="020B0604020202020204" pitchFamily="34" charset="0"/>
              <a:buChar char="•"/>
            </a:pPr>
            <a:r>
              <a:rPr lang="nb-NO" sz="2400" dirty="0" smtClean="0">
                <a:solidFill>
                  <a:srgbClr val="0000FF"/>
                </a:solidFill>
              </a:rPr>
              <a:t>«Hit by </a:t>
            </a:r>
            <a:r>
              <a:rPr lang="nb-NO" sz="2400" dirty="0" err="1">
                <a:solidFill>
                  <a:srgbClr val="0000FF"/>
                </a:solidFill>
              </a:rPr>
              <a:t>m</a:t>
            </a:r>
            <a:r>
              <a:rPr lang="nb-NO" sz="2400" dirty="0" err="1" smtClean="0">
                <a:solidFill>
                  <a:srgbClr val="0000FF"/>
                </a:solidFill>
              </a:rPr>
              <a:t>eteorite</a:t>
            </a:r>
            <a:r>
              <a:rPr lang="nb-NO" sz="2400" dirty="0" smtClean="0">
                <a:solidFill>
                  <a:srgbClr val="0000FF"/>
                </a:solidFill>
              </a:rPr>
              <a:t> i head»    =&gt;    </a:t>
            </a:r>
            <a:r>
              <a:rPr lang="nb-NO" sz="2400" dirty="0" err="1" smtClean="0">
                <a:solidFill>
                  <a:srgbClr val="0000FF"/>
                </a:solidFill>
              </a:rPr>
              <a:t>low</a:t>
            </a:r>
            <a:r>
              <a:rPr lang="nb-NO" sz="2400" dirty="0" smtClean="0">
                <a:solidFill>
                  <a:srgbClr val="0000FF"/>
                </a:solidFill>
              </a:rPr>
              <a:t> risk</a:t>
            </a:r>
          </a:p>
          <a:p>
            <a:pPr marL="285750" indent="-285750">
              <a:buFont typeface="Arial" panose="020B0604020202020204" pitchFamily="34" charset="0"/>
              <a:buChar char="•"/>
            </a:pPr>
            <a:r>
              <a:rPr lang="nb-NO" sz="2400" dirty="0" smtClean="0">
                <a:solidFill>
                  <a:srgbClr val="0000FF"/>
                </a:solidFill>
              </a:rPr>
              <a:t>«</a:t>
            </a:r>
            <a:r>
              <a:rPr lang="nb-NO" sz="2400" dirty="0" err="1" smtClean="0">
                <a:solidFill>
                  <a:srgbClr val="0000FF"/>
                </a:solidFill>
              </a:rPr>
              <a:t>getting</a:t>
            </a:r>
            <a:r>
              <a:rPr lang="nb-NO" sz="2400" dirty="0" smtClean="0">
                <a:solidFill>
                  <a:srgbClr val="0000FF"/>
                </a:solidFill>
              </a:rPr>
              <a:t> </a:t>
            </a:r>
            <a:r>
              <a:rPr lang="nb-NO" sz="2400" dirty="0" err="1" smtClean="0">
                <a:solidFill>
                  <a:srgbClr val="0000FF"/>
                </a:solidFill>
              </a:rPr>
              <a:t>dirt</a:t>
            </a:r>
            <a:r>
              <a:rPr lang="nb-NO" sz="2400" dirty="0" smtClean="0">
                <a:solidFill>
                  <a:srgbClr val="0000FF"/>
                </a:solidFill>
              </a:rPr>
              <a:t> </a:t>
            </a:r>
            <a:r>
              <a:rPr lang="nb-NO" sz="2400" dirty="0" err="1" smtClean="0">
                <a:solidFill>
                  <a:srgbClr val="0000FF"/>
                </a:solidFill>
              </a:rPr>
              <a:t>on</a:t>
            </a:r>
            <a:r>
              <a:rPr lang="nb-NO" sz="2400" dirty="0" smtClean="0">
                <a:solidFill>
                  <a:srgbClr val="0000FF"/>
                </a:solidFill>
              </a:rPr>
              <a:t> </a:t>
            </a:r>
            <a:r>
              <a:rPr lang="nb-NO" sz="2400" dirty="0" err="1" smtClean="0">
                <a:solidFill>
                  <a:srgbClr val="0000FF"/>
                </a:solidFill>
              </a:rPr>
              <a:t>the</a:t>
            </a:r>
            <a:r>
              <a:rPr lang="nb-NO" sz="2400" dirty="0" smtClean="0">
                <a:solidFill>
                  <a:srgbClr val="0000FF"/>
                </a:solidFill>
              </a:rPr>
              <a:t> feet»     =&gt;    </a:t>
            </a:r>
            <a:r>
              <a:rPr lang="nb-NO" sz="2400" dirty="0" err="1" smtClean="0">
                <a:solidFill>
                  <a:srgbClr val="0000FF"/>
                </a:solidFill>
              </a:rPr>
              <a:t>low</a:t>
            </a:r>
            <a:r>
              <a:rPr lang="nb-NO" sz="2400" dirty="0" smtClean="0">
                <a:solidFill>
                  <a:srgbClr val="0000FF"/>
                </a:solidFill>
              </a:rPr>
              <a:t> risk</a:t>
            </a:r>
          </a:p>
          <a:p>
            <a:endParaRPr lang="nb-NO" sz="2400" dirty="0" smtClean="0">
              <a:solidFill>
                <a:srgbClr val="0000FF"/>
              </a:solidFill>
            </a:endParaRPr>
          </a:p>
          <a:p>
            <a:pPr marL="285750" indent="-285750">
              <a:buFont typeface="Arial" panose="020B0604020202020204" pitchFamily="34" charset="0"/>
              <a:buChar char="•"/>
            </a:pPr>
            <a:r>
              <a:rPr lang="nb-NO" sz="2400" dirty="0" smtClean="0">
                <a:solidFill>
                  <a:srgbClr val="0000FF"/>
                </a:solidFill>
              </a:rPr>
              <a:t> «</a:t>
            </a:r>
            <a:r>
              <a:rPr lang="nb-NO" sz="2400" dirty="0" err="1" smtClean="0">
                <a:solidFill>
                  <a:srgbClr val="0000FF"/>
                </a:solidFill>
              </a:rPr>
              <a:t>Injury</a:t>
            </a:r>
            <a:r>
              <a:rPr lang="nb-NO" sz="2400" dirty="0" smtClean="0">
                <a:solidFill>
                  <a:srgbClr val="0000FF"/>
                </a:solidFill>
              </a:rPr>
              <a:t>/</a:t>
            </a:r>
            <a:r>
              <a:rPr lang="nb-NO" sz="2400" dirty="0" err="1" smtClean="0">
                <a:solidFill>
                  <a:srgbClr val="0000FF"/>
                </a:solidFill>
              </a:rPr>
              <a:t>death</a:t>
            </a:r>
            <a:r>
              <a:rPr lang="nb-NO" sz="2400" dirty="0" smtClean="0">
                <a:solidFill>
                  <a:srgbClr val="0000FF"/>
                </a:solidFill>
              </a:rPr>
              <a:t> due to             =&gt;   </a:t>
            </a:r>
            <a:r>
              <a:rPr lang="nb-NO" sz="2400" dirty="0" err="1">
                <a:solidFill>
                  <a:srgbClr val="FF0000"/>
                </a:solidFill>
              </a:rPr>
              <a:t>high</a:t>
            </a:r>
            <a:r>
              <a:rPr lang="nb-NO" sz="2400" dirty="0">
                <a:solidFill>
                  <a:srgbClr val="FF0000"/>
                </a:solidFill>
              </a:rPr>
              <a:t> risk</a:t>
            </a:r>
          </a:p>
          <a:p>
            <a:r>
              <a:rPr lang="nb-NO" sz="2400" dirty="0" smtClean="0">
                <a:solidFill>
                  <a:srgbClr val="0000FF"/>
                </a:solidFill>
              </a:rPr>
              <a:t>    </a:t>
            </a:r>
            <a:r>
              <a:rPr lang="nb-NO" sz="2400" dirty="0" err="1" smtClean="0">
                <a:solidFill>
                  <a:srgbClr val="0000FF"/>
                </a:solidFill>
              </a:rPr>
              <a:t>croccodile</a:t>
            </a:r>
            <a:r>
              <a:rPr lang="nb-NO" sz="2400" dirty="0" smtClean="0">
                <a:solidFill>
                  <a:srgbClr val="0000FF"/>
                </a:solidFill>
              </a:rPr>
              <a:t> </a:t>
            </a:r>
            <a:r>
              <a:rPr lang="nb-NO" sz="2400" dirty="0" err="1" smtClean="0">
                <a:solidFill>
                  <a:srgbClr val="0000FF"/>
                </a:solidFill>
              </a:rPr>
              <a:t>attack</a:t>
            </a:r>
            <a:r>
              <a:rPr lang="nb-NO" sz="2400" dirty="0" smtClean="0">
                <a:solidFill>
                  <a:srgbClr val="0000FF"/>
                </a:solidFill>
              </a:rPr>
              <a:t>» </a:t>
            </a:r>
          </a:p>
          <a:p>
            <a:r>
              <a:rPr lang="nb-NO" sz="2400" dirty="0">
                <a:solidFill>
                  <a:srgbClr val="0000FF"/>
                </a:solidFill>
              </a:rPr>
              <a:t> </a:t>
            </a:r>
            <a:r>
              <a:rPr lang="nb-NO" sz="2400" dirty="0" smtClean="0">
                <a:solidFill>
                  <a:srgbClr val="0000FF"/>
                </a:solidFill>
              </a:rPr>
              <a:t>                                            </a:t>
            </a:r>
            <a:endParaRPr lang="nb-NO" sz="2400" dirty="0">
              <a:solidFill>
                <a:srgbClr val="0000FF"/>
              </a:solidFill>
            </a:endParaRPr>
          </a:p>
        </p:txBody>
      </p:sp>
      <p:sp>
        <p:nvSpPr>
          <p:cNvPr id="5" name="TextBox 4"/>
          <p:cNvSpPr txBox="1"/>
          <p:nvPr/>
        </p:nvSpPr>
        <p:spPr>
          <a:xfrm>
            <a:off x="306713" y="2636912"/>
            <a:ext cx="6399032" cy="830997"/>
          </a:xfrm>
          <a:prstGeom prst="rect">
            <a:avLst/>
          </a:prstGeom>
          <a:noFill/>
          <a:ln>
            <a:solidFill>
              <a:schemeClr val="accent1">
                <a:shade val="50000"/>
              </a:schemeClr>
            </a:solidFill>
          </a:ln>
        </p:spPr>
        <p:txBody>
          <a:bodyPr wrap="square" rtlCol="0">
            <a:spAutoFit/>
          </a:bodyPr>
          <a:lstStyle/>
          <a:p>
            <a:r>
              <a:rPr lang="nb-NO" sz="2400" dirty="0" err="1" smtClean="0"/>
              <a:t>Example</a:t>
            </a:r>
            <a:r>
              <a:rPr lang="nb-NO" sz="2400" dirty="0" smtClean="0"/>
              <a:t> </a:t>
            </a:r>
            <a:r>
              <a:rPr lang="nb-NO" sz="2400" dirty="0" err="1" smtClean="0"/>
              <a:t>activity</a:t>
            </a:r>
            <a:r>
              <a:rPr lang="nb-NO" sz="2400" dirty="0" smtClean="0"/>
              <a:t>: </a:t>
            </a:r>
            <a:r>
              <a:rPr lang="nb-NO" sz="2400" dirty="0" err="1" smtClean="0"/>
              <a:t>Swiming</a:t>
            </a:r>
            <a:r>
              <a:rPr lang="nb-NO" sz="2400" dirty="0" smtClean="0"/>
              <a:t> in a </a:t>
            </a:r>
            <a:r>
              <a:rPr lang="nb-NO" sz="2400" dirty="0" err="1" smtClean="0"/>
              <a:t>muddy</a:t>
            </a:r>
            <a:r>
              <a:rPr lang="nb-NO" sz="2400" dirty="0" smtClean="0"/>
              <a:t> river </a:t>
            </a:r>
            <a:r>
              <a:rPr lang="nb-NO" sz="2400" dirty="0" err="1" smtClean="0"/>
              <a:t>with</a:t>
            </a:r>
            <a:r>
              <a:rPr lang="nb-NO" sz="2400" dirty="0" smtClean="0"/>
              <a:t> </a:t>
            </a:r>
            <a:r>
              <a:rPr lang="nb-NO" sz="2400" dirty="0" err="1" smtClean="0"/>
              <a:t>hungry</a:t>
            </a:r>
            <a:r>
              <a:rPr lang="nb-NO" sz="2400" dirty="0" smtClean="0"/>
              <a:t> </a:t>
            </a:r>
            <a:r>
              <a:rPr lang="nb-NO" sz="2400" dirty="0" err="1" smtClean="0"/>
              <a:t>croccodiles</a:t>
            </a:r>
            <a:endParaRPr lang="nb-NO" sz="2400" dirty="0"/>
          </a:p>
        </p:txBody>
      </p:sp>
      <p:sp>
        <p:nvSpPr>
          <p:cNvPr id="7" name="TextBox 6"/>
          <p:cNvSpPr txBox="1"/>
          <p:nvPr/>
        </p:nvSpPr>
        <p:spPr>
          <a:xfrm>
            <a:off x="323528" y="3789040"/>
            <a:ext cx="2977097" cy="461665"/>
          </a:xfrm>
          <a:prstGeom prst="rect">
            <a:avLst/>
          </a:prstGeom>
          <a:noFill/>
        </p:spPr>
        <p:txBody>
          <a:bodyPr wrap="none" rtlCol="0">
            <a:spAutoFit/>
          </a:bodyPr>
          <a:lstStyle/>
          <a:p>
            <a:r>
              <a:rPr lang="nb-NO" sz="2400" u="sng" dirty="0" err="1" smtClean="0"/>
              <a:t>Undesired</a:t>
            </a:r>
            <a:r>
              <a:rPr lang="nb-NO" sz="2400" u="sng" dirty="0" smtClean="0"/>
              <a:t> </a:t>
            </a:r>
            <a:r>
              <a:rPr lang="nb-NO" sz="2400" u="sng" dirty="0" err="1" smtClean="0"/>
              <a:t>incidents</a:t>
            </a:r>
            <a:r>
              <a:rPr lang="nb-NO" sz="2400" u="sng" dirty="0" smtClean="0"/>
              <a:t>:</a:t>
            </a:r>
            <a:endParaRPr lang="nb-NO" sz="2400" u="sng"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745" y="4293096"/>
            <a:ext cx="2354905" cy="1324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005" y="2783769"/>
            <a:ext cx="1909835" cy="1277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descr="Image result for meteor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8970" y="191296"/>
            <a:ext cx="1691680" cy="1060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4340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721422"/>
            <a:ext cx="6105129" cy="3291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18350" y="417438"/>
            <a:ext cx="4685898" cy="923330"/>
          </a:xfrm>
          <a:prstGeom prst="rect">
            <a:avLst/>
          </a:prstGeom>
          <a:noFill/>
        </p:spPr>
        <p:txBody>
          <a:bodyPr wrap="none" rtlCol="0">
            <a:spAutoFit/>
          </a:bodyPr>
          <a:lstStyle/>
          <a:p>
            <a:r>
              <a:rPr lang="nb-NO" sz="5400" dirty="0" err="1" smtClean="0"/>
              <a:t>Evaluating</a:t>
            </a:r>
            <a:r>
              <a:rPr lang="nb-NO" sz="5400" dirty="0" smtClean="0"/>
              <a:t> risk</a:t>
            </a:r>
            <a:endParaRPr lang="nb-NO" sz="5400" dirty="0"/>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953" y="5157192"/>
            <a:ext cx="10197703" cy="114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11759" y="1352090"/>
            <a:ext cx="3839513" cy="369332"/>
          </a:xfrm>
          <a:prstGeom prst="rect">
            <a:avLst/>
          </a:prstGeom>
          <a:noFill/>
        </p:spPr>
        <p:txBody>
          <a:bodyPr wrap="none" rtlCol="0">
            <a:spAutoFit/>
          </a:bodyPr>
          <a:lstStyle/>
          <a:p>
            <a:r>
              <a:rPr lang="nb-NO" dirty="0" smtClean="0"/>
              <a:t>1           2           3            4             5</a:t>
            </a:r>
            <a:endParaRPr lang="nb-NO" dirty="0"/>
          </a:p>
        </p:txBody>
      </p:sp>
      <p:sp>
        <p:nvSpPr>
          <p:cNvPr id="6" name="TextBox 5"/>
          <p:cNvSpPr txBox="1"/>
          <p:nvPr/>
        </p:nvSpPr>
        <p:spPr>
          <a:xfrm>
            <a:off x="6637143" y="1755458"/>
            <a:ext cx="527145" cy="2446824"/>
          </a:xfrm>
          <a:prstGeom prst="rect">
            <a:avLst/>
          </a:prstGeom>
          <a:noFill/>
        </p:spPr>
        <p:txBody>
          <a:bodyPr wrap="square" rtlCol="0">
            <a:spAutoFit/>
          </a:bodyPr>
          <a:lstStyle/>
          <a:p>
            <a:r>
              <a:rPr lang="nb-NO" sz="1700" dirty="0"/>
              <a:t>E</a:t>
            </a:r>
            <a:r>
              <a:rPr lang="nb-NO" sz="1700" dirty="0" smtClean="0"/>
              <a:t> </a:t>
            </a:r>
          </a:p>
          <a:p>
            <a:r>
              <a:rPr lang="nb-NO" sz="1700" dirty="0" smtClean="0"/>
              <a:t>          D           </a:t>
            </a:r>
          </a:p>
          <a:p>
            <a:endParaRPr lang="nb-NO" sz="1700" dirty="0"/>
          </a:p>
          <a:p>
            <a:r>
              <a:rPr lang="nb-NO" sz="1700" dirty="0"/>
              <a:t>C</a:t>
            </a:r>
            <a:r>
              <a:rPr lang="nb-NO" sz="1700" dirty="0" smtClean="0"/>
              <a:t>            </a:t>
            </a:r>
          </a:p>
          <a:p>
            <a:endParaRPr lang="nb-NO" sz="1700" dirty="0"/>
          </a:p>
          <a:p>
            <a:r>
              <a:rPr lang="nb-NO" sz="1700" dirty="0"/>
              <a:t>B</a:t>
            </a:r>
            <a:r>
              <a:rPr lang="nb-NO" sz="1700" dirty="0" smtClean="0"/>
              <a:t>             </a:t>
            </a:r>
          </a:p>
          <a:p>
            <a:endParaRPr lang="nb-NO" sz="1700" dirty="0"/>
          </a:p>
          <a:p>
            <a:r>
              <a:rPr lang="nb-NO" sz="1700" dirty="0"/>
              <a:t>A</a:t>
            </a:r>
          </a:p>
        </p:txBody>
      </p:sp>
    </p:spTree>
    <p:extLst>
      <p:ext uri="{BB962C8B-B14F-4D97-AF65-F5344CB8AC3E}">
        <p14:creationId xmlns:p14="http://schemas.microsoft.com/office/powerpoint/2010/main" val="3219953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63" y="3138488"/>
            <a:ext cx="9032875" cy="866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71600" y="980728"/>
            <a:ext cx="7459093" cy="707886"/>
          </a:xfrm>
          <a:prstGeom prst="rect">
            <a:avLst/>
          </a:prstGeom>
          <a:noFill/>
        </p:spPr>
        <p:txBody>
          <a:bodyPr wrap="none" rtlCol="0">
            <a:spAutoFit/>
          </a:bodyPr>
          <a:lstStyle/>
          <a:p>
            <a:r>
              <a:rPr lang="nb-NO" sz="4000" dirty="0" err="1" smtClean="0"/>
              <a:t>Likelihood</a:t>
            </a:r>
            <a:r>
              <a:rPr lang="nb-NO" sz="4000" dirty="0" smtClean="0"/>
              <a:t> (</a:t>
            </a:r>
            <a:r>
              <a:rPr lang="nb-NO" sz="4000" dirty="0" err="1" smtClean="0"/>
              <a:t>assumed</a:t>
            </a:r>
            <a:r>
              <a:rPr lang="nb-NO" sz="4000" dirty="0" smtClean="0"/>
              <a:t> </a:t>
            </a:r>
            <a:r>
              <a:rPr lang="nb-NO" sz="4000" dirty="0" err="1" smtClean="0"/>
              <a:t>frequency</a:t>
            </a:r>
            <a:r>
              <a:rPr lang="nb-NO" sz="4000" dirty="0" smtClean="0"/>
              <a:t>)</a:t>
            </a:r>
            <a:endParaRPr lang="nb-NO" sz="4000" dirty="0"/>
          </a:p>
        </p:txBody>
      </p:sp>
    </p:spTree>
    <p:extLst>
      <p:ext uri="{BB962C8B-B14F-4D97-AF65-F5344CB8AC3E}">
        <p14:creationId xmlns:p14="http://schemas.microsoft.com/office/powerpoint/2010/main" val="2242252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509771"/>
            <a:ext cx="8424936" cy="830997"/>
          </a:xfrm>
          <a:prstGeom prst="rect">
            <a:avLst/>
          </a:prstGeom>
          <a:noFill/>
        </p:spPr>
        <p:txBody>
          <a:bodyPr wrap="square" rtlCol="0">
            <a:spAutoFit/>
          </a:bodyPr>
          <a:lstStyle/>
          <a:p>
            <a:pPr algn="ctr"/>
            <a:r>
              <a:rPr lang="nb-NO" sz="4800" dirty="0" smtClean="0"/>
              <a:t> </a:t>
            </a:r>
            <a:r>
              <a:rPr lang="nb-NO" sz="4800" dirty="0" err="1" smtClean="0"/>
              <a:t>Consequence</a:t>
            </a:r>
            <a:r>
              <a:rPr lang="nb-NO" sz="4800" dirty="0" smtClean="0"/>
              <a:t> (</a:t>
            </a:r>
            <a:r>
              <a:rPr lang="nb-NO" sz="4800" dirty="0" err="1" smtClean="0"/>
              <a:t>assumed</a:t>
            </a:r>
            <a:r>
              <a:rPr lang="nb-NO" sz="4800" dirty="0" smtClean="0"/>
              <a:t>)</a:t>
            </a:r>
            <a:endParaRPr lang="nb-NO" sz="4800" dirty="0"/>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420888"/>
            <a:ext cx="8299009" cy="328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95356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007" y="908720"/>
            <a:ext cx="8400056" cy="3908762"/>
          </a:xfrm>
          <a:prstGeom prst="rect">
            <a:avLst/>
          </a:prstGeom>
          <a:noFill/>
        </p:spPr>
        <p:txBody>
          <a:bodyPr wrap="none" rtlCol="0">
            <a:spAutoFit/>
          </a:bodyPr>
          <a:lstStyle/>
          <a:p>
            <a:pPr algn="ctr"/>
            <a:r>
              <a:rPr lang="nb-NO" sz="3600" dirty="0" err="1" smtClean="0"/>
              <a:t>Mapping</a:t>
            </a:r>
            <a:r>
              <a:rPr lang="nb-NO" sz="3600" dirty="0" smtClean="0"/>
              <a:t> and risk </a:t>
            </a:r>
            <a:r>
              <a:rPr lang="nb-NO" sz="3600" dirty="0" err="1" smtClean="0"/>
              <a:t>assessement</a:t>
            </a:r>
            <a:r>
              <a:rPr lang="nb-NO" sz="3600" dirty="0" smtClean="0"/>
              <a:t> forms</a:t>
            </a:r>
          </a:p>
          <a:p>
            <a:pPr algn="ctr"/>
            <a:endParaRPr lang="nb-NO" sz="3600" dirty="0"/>
          </a:p>
          <a:p>
            <a:pPr algn="ctr"/>
            <a:r>
              <a:rPr lang="nb-NO" sz="3600" dirty="0" err="1" smtClean="0"/>
              <a:t>Examples</a:t>
            </a:r>
            <a:r>
              <a:rPr lang="nb-NO" sz="3600" dirty="0" smtClean="0"/>
              <a:t>:</a:t>
            </a:r>
          </a:p>
          <a:p>
            <a:endParaRPr lang="nb-NO" sz="2800" dirty="0"/>
          </a:p>
          <a:p>
            <a:r>
              <a:rPr lang="nb-NO" sz="2800" dirty="0" smtClean="0"/>
              <a:t> 1) Risk </a:t>
            </a:r>
            <a:r>
              <a:rPr lang="nb-NO" sz="2800" dirty="0" err="1" smtClean="0"/>
              <a:t>assessment</a:t>
            </a:r>
            <a:r>
              <a:rPr lang="nb-NO" sz="2800" dirty="0" smtClean="0"/>
              <a:t> </a:t>
            </a:r>
            <a:r>
              <a:rPr lang="nb-NO" sz="2800" dirty="0" err="1" smtClean="0"/>
              <a:t>of</a:t>
            </a:r>
            <a:r>
              <a:rPr lang="nb-NO" sz="2800" dirty="0" smtClean="0"/>
              <a:t> </a:t>
            </a:r>
            <a:r>
              <a:rPr lang="nb-NO" sz="2800" dirty="0" err="1" smtClean="0"/>
              <a:t>bicycling</a:t>
            </a:r>
            <a:r>
              <a:rPr lang="nb-NO" sz="2800" dirty="0" smtClean="0"/>
              <a:t> during </a:t>
            </a:r>
            <a:r>
              <a:rPr lang="nb-NO" sz="2800" dirty="0" err="1" smtClean="0"/>
              <a:t>winter</a:t>
            </a:r>
            <a:endParaRPr lang="nb-NO" sz="2800" dirty="0" smtClean="0"/>
          </a:p>
          <a:p>
            <a:endParaRPr lang="nb-NO" sz="2800" dirty="0" smtClean="0"/>
          </a:p>
          <a:p>
            <a:r>
              <a:rPr lang="nb-NO" sz="2800" dirty="0" smtClean="0"/>
              <a:t> 2) Risk </a:t>
            </a:r>
            <a:r>
              <a:rPr lang="nb-NO" sz="2800" dirty="0" err="1" smtClean="0"/>
              <a:t>assessment</a:t>
            </a:r>
            <a:r>
              <a:rPr lang="nb-NO" sz="2800" dirty="0" smtClean="0"/>
              <a:t> </a:t>
            </a:r>
            <a:r>
              <a:rPr lang="nb-NO" sz="2800" dirty="0" err="1" smtClean="0"/>
              <a:t>archive</a:t>
            </a:r>
            <a:r>
              <a:rPr lang="nb-NO" sz="2800" dirty="0"/>
              <a:t> </a:t>
            </a:r>
            <a:r>
              <a:rPr lang="nb-NO" sz="2800" dirty="0" smtClean="0"/>
              <a:t>for </a:t>
            </a:r>
            <a:r>
              <a:rPr lang="nb-NO" sz="2800" dirty="0" err="1" smtClean="0"/>
              <a:t>molecular</a:t>
            </a:r>
            <a:r>
              <a:rPr lang="nb-NO" sz="2800" dirty="0" smtClean="0"/>
              <a:t> </a:t>
            </a:r>
            <a:r>
              <a:rPr lang="nb-NO" sz="2800" dirty="0" err="1" smtClean="0"/>
              <a:t>genetics</a:t>
            </a:r>
            <a:r>
              <a:rPr lang="nb-NO" sz="2800" dirty="0" smtClean="0"/>
              <a:t> </a:t>
            </a:r>
          </a:p>
          <a:p>
            <a:r>
              <a:rPr lang="nb-NO" sz="2800" dirty="0" smtClean="0"/>
              <a:t>and </a:t>
            </a:r>
            <a:r>
              <a:rPr lang="nb-NO" sz="2800" dirty="0" err="1" smtClean="0"/>
              <a:t>microbiology</a:t>
            </a:r>
            <a:r>
              <a:rPr lang="nb-NO" sz="2800" dirty="0" smtClean="0"/>
              <a:t> </a:t>
            </a:r>
            <a:r>
              <a:rPr lang="nb-NO" sz="2800" dirty="0" err="1" smtClean="0"/>
              <a:t>groups</a:t>
            </a:r>
            <a:endParaRPr lang="nb-NO" sz="2800" dirty="0"/>
          </a:p>
        </p:txBody>
      </p:sp>
    </p:spTree>
    <p:extLst>
      <p:ext uri="{BB962C8B-B14F-4D97-AF65-F5344CB8AC3E}">
        <p14:creationId xmlns:p14="http://schemas.microsoft.com/office/powerpoint/2010/main" val="38154756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268761"/>
            <a:ext cx="4823817" cy="72007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2000" dirty="0" err="1">
                <a:solidFill>
                  <a:schemeClr val="tx1"/>
                </a:solidFill>
              </a:rPr>
              <a:t>IBTs</a:t>
            </a:r>
            <a:r>
              <a:rPr lang="nb-NO" sz="2000" dirty="0">
                <a:solidFill>
                  <a:schemeClr val="tx1"/>
                </a:solidFill>
              </a:rPr>
              <a:t> </a:t>
            </a:r>
            <a:r>
              <a:rPr lang="nb-NO" sz="2000" b="1" dirty="0" err="1">
                <a:solidFill>
                  <a:srgbClr val="FF0000"/>
                </a:solidFill>
              </a:rPr>
              <a:t>archive</a:t>
            </a:r>
            <a:r>
              <a:rPr lang="nb-NO" sz="2000" dirty="0">
                <a:solidFill>
                  <a:schemeClr val="tx1"/>
                </a:solidFill>
              </a:rPr>
              <a:t> </a:t>
            </a:r>
            <a:r>
              <a:rPr lang="nb-NO" sz="2000" dirty="0" err="1">
                <a:solidFill>
                  <a:schemeClr val="tx1"/>
                </a:solidFill>
              </a:rPr>
              <a:t>of</a:t>
            </a:r>
            <a:r>
              <a:rPr lang="nb-NO" sz="2000" dirty="0">
                <a:solidFill>
                  <a:schemeClr val="tx1"/>
                </a:solidFill>
              </a:rPr>
              <a:t> risk </a:t>
            </a:r>
            <a:r>
              <a:rPr lang="nb-NO" sz="2000" dirty="0" err="1">
                <a:solidFill>
                  <a:schemeClr val="tx1"/>
                </a:solidFill>
              </a:rPr>
              <a:t>assessments</a:t>
            </a:r>
            <a:endParaRPr lang="nb-NO" sz="2000" dirty="0">
              <a:solidFill>
                <a:schemeClr val="tx1"/>
              </a:solidFill>
            </a:endParaRPr>
          </a:p>
        </p:txBody>
      </p:sp>
      <p:sp>
        <p:nvSpPr>
          <p:cNvPr id="3" name="Rectangle 2"/>
          <p:cNvSpPr/>
          <p:nvPr/>
        </p:nvSpPr>
        <p:spPr>
          <a:xfrm>
            <a:off x="608013" y="2624138"/>
            <a:ext cx="2328861" cy="12795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400" b="1" dirty="0">
                <a:solidFill>
                  <a:schemeClr val="tx1"/>
                </a:solidFill>
              </a:rPr>
              <a:t>Mol. gen og </a:t>
            </a:r>
            <a:r>
              <a:rPr lang="nb-NO" sz="1400" b="1" dirty="0" err="1" smtClean="0">
                <a:solidFill>
                  <a:schemeClr val="tx1"/>
                </a:solidFill>
              </a:rPr>
              <a:t>microbiology</a:t>
            </a:r>
            <a:endParaRPr lang="nb-NO" sz="1400" b="1" dirty="0">
              <a:solidFill>
                <a:schemeClr val="tx1"/>
              </a:solidFill>
            </a:endParaRPr>
          </a:p>
          <a:p>
            <a:pPr algn="ctr">
              <a:defRPr/>
            </a:pPr>
            <a:endParaRPr lang="nb-NO" sz="1400" b="1" dirty="0">
              <a:solidFill>
                <a:schemeClr val="tx1"/>
              </a:solidFill>
            </a:endParaRPr>
          </a:p>
          <a:p>
            <a:pPr>
              <a:defRPr/>
            </a:pPr>
            <a:r>
              <a:rPr lang="nb-NO" sz="1400" b="1" dirty="0" smtClean="0">
                <a:solidFill>
                  <a:schemeClr val="tx1"/>
                </a:solidFill>
              </a:rPr>
              <a:t>1.Mapping </a:t>
            </a:r>
            <a:r>
              <a:rPr lang="nb-NO" sz="1400" b="1" dirty="0" err="1" smtClean="0">
                <a:solidFill>
                  <a:schemeClr val="tx1"/>
                </a:solidFill>
              </a:rPr>
              <a:t>of</a:t>
            </a:r>
            <a:r>
              <a:rPr lang="nb-NO" sz="1400" b="1" dirty="0" smtClean="0">
                <a:solidFill>
                  <a:schemeClr val="tx1"/>
                </a:solidFill>
              </a:rPr>
              <a:t> </a:t>
            </a:r>
            <a:r>
              <a:rPr lang="nb-NO" sz="1400" b="1" dirty="0" err="1" smtClean="0">
                <a:solidFill>
                  <a:schemeClr val="tx1"/>
                </a:solidFill>
              </a:rPr>
              <a:t>activities</a:t>
            </a:r>
            <a:endParaRPr lang="nb-NO" sz="1400" b="1" dirty="0">
              <a:solidFill>
                <a:schemeClr val="tx1"/>
              </a:solidFill>
            </a:endParaRPr>
          </a:p>
          <a:p>
            <a:pPr>
              <a:defRPr/>
            </a:pPr>
            <a:r>
              <a:rPr lang="nb-NO" sz="1400" b="1" dirty="0">
                <a:solidFill>
                  <a:schemeClr val="tx1"/>
                </a:solidFill>
              </a:rPr>
              <a:t>2. Risk </a:t>
            </a:r>
            <a:r>
              <a:rPr lang="nb-NO" sz="1400" b="1" dirty="0" err="1">
                <a:solidFill>
                  <a:schemeClr val="tx1"/>
                </a:solidFill>
              </a:rPr>
              <a:t>assessment</a:t>
            </a:r>
            <a:endParaRPr lang="nb-NO" sz="1400" b="1" dirty="0">
              <a:solidFill>
                <a:schemeClr val="tx1"/>
              </a:solidFill>
            </a:endParaRPr>
          </a:p>
        </p:txBody>
      </p:sp>
      <p:sp>
        <p:nvSpPr>
          <p:cNvPr id="11" name="Rectangle 10"/>
          <p:cNvSpPr/>
          <p:nvPr/>
        </p:nvSpPr>
        <p:spPr>
          <a:xfrm>
            <a:off x="3387327" y="2627005"/>
            <a:ext cx="2336801" cy="12795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400" b="1" dirty="0" smtClean="0">
                <a:solidFill>
                  <a:schemeClr val="tx1"/>
                </a:solidFill>
              </a:rPr>
              <a:t>Food </a:t>
            </a:r>
            <a:r>
              <a:rPr lang="nb-NO" sz="1400" b="1" dirty="0" err="1" smtClean="0">
                <a:solidFill>
                  <a:schemeClr val="tx1"/>
                </a:solidFill>
              </a:rPr>
              <a:t>chemistry</a:t>
            </a:r>
            <a:endParaRPr lang="nb-NO" sz="1400" b="1" dirty="0">
              <a:solidFill>
                <a:schemeClr val="tx1"/>
              </a:solidFill>
            </a:endParaRPr>
          </a:p>
          <a:p>
            <a:pPr algn="ctr">
              <a:defRPr/>
            </a:pPr>
            <a:endParaRPr lang="nb-NO" sz="1400" b="1" dirty="0">
              <a:solidFill>
                <a:schemeClr val="tx1"/>
              </a:solidFill>
            </a:endParaRPr>
          </a:p>
          <a:p>
            <a:pPr>
              <a:defRPr/>
            </a:pPr>
            <a:r>
              <a:rPr lang="nb-NO" sz="1400" b="1" dirty="0" smtClean="0">
                <a:solidFill>
                  <a:schemeClr val="tx1"/>
                </a:solidFill>
              </a:rPr>
              <a:t>1……..</a:t>
            </a:r>
            <a:endParaRPr lang="nb-NO" sz="1400" b="1" dirty="0">
              <a:solidFill>
                <a:schemeClr val="tx1"/>
              </a:solidFill>
            </a:endParaRPr>
          </a:p>
          <a:p>
            <a:pPr>
              <a:defRPr/>
            </a:pPr>
            <a:r>
              <a:rPr lang="nb-NO" sz="1400" b="1" dirty="0">
                <a:solidFill>
                  <a:schemeClr val="tx1"/>
                </a:solidFill>
              </a:rPr>
              <a:t>2. </a:t>
            </a:r>
            <a:r>
              <a:rPr lang="nb-NO" sz="1400" b="1" dirty="0" smtClean="0">
                <a:solidFill>
                  <a:schemeClr val="tx1"/>
                </a:solidFill>
              </a:rPr>
              <a:t>…….</a:t>
            </a:r>
            <a:endParaRPr lang="nb-NO" sz="1400" b="1" dirty="0">
              <a:solidFill>
                <a:schemeClr val="tx1"/>
              </a:solidFill>
            </a:endParaRPr>
          </a:p>
        </p:txBody>
      </p:sp>
      <p:sp>
        <p:nvSpPr>
          <p:cNvPr id="12" name="Rectangle 11"/>
          <p:cNvSpPr/>
          <p:nvPr/>
        </p:nvSpPr>
        <p:spPr>
          <a:xfrm>
            <a:off x="6148122" y="2624138"/>
            <a:ext cx="2384318" cy="12795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400" b="1" dirty="0" err="1" smtClean="0">
                <a:solidFill>
                  <a:schemeClr val="tx1"/>
                </a:solidFill>
              </a:rPr>
              <a:t>blabla</a:t>
            </a:r>
            <a:endParaRPr lang="nb-NO" sz="1400" b="1" dirty="0">
              <a:solidFill>
                <a:schemeClr val="tx1"/>
              </a:solidFill>
            </a:endParaRPr>
          </a:p>
          <a:p>
            <a:pPr algn="ctr">
              <a:defRPr/>
            </a:pPr>
            <a:endParaRPr lang="nb-NO" sz="1400" b="1" dirty="0">
              <a:solidFill>
                <a:schemeClr val="tx1"/>
              </a:solidFill>
            </a:endParaRPr>
          </a:p>
          <a:p>
            <a:pPr>
              <a:defRPr/>
            </a:pPr>
            <a:r>
              <a:rPr lang="nb-NO" sz="1400" b="1" dirty="0" smtClean="0">
                <a:solidFill>
                  <a:schemeClr val="tx1"/>
                </a:solidFill>
              </a:rPr>
              <a:t>1…….</a:t>
            </a:r>
            <a:endParaRPr lang="nb-NO" sz="1400" b="1" dirty="0">
              <a:solidFill>
                <a:schemeClr val="tx1"/>
              </a:solidFill>
            </a:endParaRPr>
          </a:p>
          <a:p>
            <a:pPr>
              <a:defRPr/>
            </a:pPr>
            <a:r>
              <a:rPr lang="nb-NO" sz="1400" b="1" dirty="0">
                <a:solidFill>
                  <a:schemeClr val="tx1"/>
                </a:solidFill>
              </a:rPr>
              <a:t>2. </a:t>
            </a:r>
            <a:r>
              <a:rPr lang="nb-NO" sz="1400" b="1" dirty="0" smtClean="0">
                <a:solidFill>
                  <a:schemeClr val="tx1"/>
                </a:solidFill>
              </a:rPr>
              <a:t>…...</a:t>
            </a:r>
            <a:endParaRPr lang="nb-NO" sz="1400" b="1" dirty="0">
              <a:solidFill>
                <a:schemeClr val="tx1"/>
              </a:solidFill>
            </a:endParaRPr>
          </a:p>
        </p:txBody>
      </p:sp>
      <p:sp>
        <p:nvSpPr>
          <p:cNvPr id="14" name="Rectangle 13"/>
          <p:cNvSpPr/>
          <p:nvPr/>
        </p:nvSpPr>
        <p:spPr>
          <a:xfrm>
            <a:off x="107950" y="4495800"/>
            <a:ext cx="1727200" cy="10080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b-NO" sz="1000" b="1" dirty="0" smtClean="0">
                <a:solidFill>
                  <a:schemeClr val="tx1"/>
                </a:solidFill>
              </a:rPr>
              <a:t>Mol gen student 1</a:t>
            </a:r>
            <a:endParaRPr lang="nb-NO" sz="1000" b="1" dirty="0">
              <a:solidFill>
                <a:schemeClr val="tx1"/>
              </a:solidFill>
            </a:endParaRPr>
          </a:p>
          <a:p>
            <a:pPr>
              <a:defRPr/>
            </a:pPr>
            <a:r>
              <a:rPr lang="nb-NO" sz="1000" dirty="0" err="1" smtClean="0">
                <a:solidFill>
                  <a:schemeClr val="tx1"/>
                </a:solidFill>
              </a:rPr>
              <a:t>Mapping</a:t>
            </a:r>
            <a:r>
              <a:rPr lang="nb-NO" sz="1000" dirty="0" smtClean="0">
                <a:solidFill>
                  <a:schemeClr val="tx1"/>
                </a:solidFill>
              </a:rPr>
              <a:t> </a:t>
            </a:r>
            <a:r>
              <a:rPr lang="nb-NO" sz="1000" dirty="0" err="1" smtClean="0">
                <a:solidFill>
                  <a:schemeClr val="tx1"/>
                </a:solidFill>
              </a:rPr>
              <a:t>activities</a:t>
            </a:r>
            <a:endParaRPr lang="nb-NO" sz="1000" dirty="0">
              <a:solidFill>
                <a:schemeClr val="tx1"/>
              </a:solidFill>
            </a:endParaRPr>
          </a:p>
          <a:p>
            <a:pPr>
              <a:defRPr/>
            </a:pPr>
            <a:r>
              <a:rPr lang="nb-NO" sz="1000" dirty="0" smtClean="0">
                <a:solidFill>
                  <a:schemeClr val="tx1"/>
                </a:solidFill>
              </a:rPr>
              <a:t>Risk </a:t>
            </a:r>
            <a:r>
              <a:rPr lang="nb-NO" sz="1000" dirty="0" err="1" smtClean="0">
                <a:solidFill>
                  <a:schemeClr val="tx1"/>
                </a:solidFill>
              </a:rPr>
              <a:t>assessment</a:t>
            </a:r>
            <a:endParaRPr lang="nb-NO" sz="1000" dirty="0">
              <a:solidFill>
                <a:schemeClr val="tx1"/>
              </a:solidFill>
            </a:endParaRPr>
          </a:p>
        </p:txBody>
      </p:sp>
      <p:cxnSp>
        <p:nvCxnSpPr>
          <p:cNvPr id="18" name="Straight Arrow Connector 17"/>
          <p:cNvCxnSpPr>
            <a:stCxn id="3" idx="2"/>
            <a:endCxn id="14" idx="0"/>
          </p:cNvCxnSpPr>
          <p:nvPr/>
        </p:nvCxnSpPr>
        <p:spPr>
          <a:xfrm flipH="1">
            <a:off x="971550" y="3903663"/>
            <a:ext cx="800894" cy="5921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195736" y="4486275"/>
            <a:ext cx="1418034" cy="100806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000" b="1" dirty="0">
              <a:solidFill>
                <a:schemeClr val="tx1"/>
              </a:solidFill>
            </a:endParaRPr>
          </a:p>
          <a:p>
            <a:pPr algn="ctr">
              <a:defRPr/>
            </a:pPr>
            <a:r>
              <a:rPr lang="nb-NO" sz="1000" b="1" dirty="0" smtClean="0">
                <a:solidFill>
                  <a:schemeClr val="tx1"/>
                </a:solidFill>
              </a:rPr>
              <a:t>Mol gen student </a:t>
            </a:r>
            <a:r>
              <a:rPr lang="nb-NO" sz="1000" b="1" dirty="0">
                <a:solidFill>
                  <a:schemeClr val="tx1"/>
                </a:solidFill>
              </a:rPr>
              <a:t> </a:t>
            </a:r>
            <a:r>
              <a:rPr lang="nb-NO" sz="1000" b="1" dirty="0" smtClean="0">
                <a:solidFill>
                  <a:schemeClr val="tx1"/>
                </a:solidFill>
              </a:rPr>
              <a:t>2</a:t>
            </a:r>
            <a:endParaRPr lang="nb-NO" sz="1000" dirty="0">
              <a:solidFill>
                <a:schemeClr val="tx1"/>
              </a:solidFill>
            </a:endParaRPr>
          </a:p>
          <a:p>
            <a:pPr>
              <a:defRPr/>
            </a:pPr>
            <a:r>
              <a:rPr lang="nb-NO" sz="1000" dirty="0" smtClean="0">
                <a:solidFill>
                  <a:schemeClr val="tx1"/>
                </a:solidFill>
              </a:rPr>
              <a:t>……..</a:t>
            </a:r>
          </a:p>
          <a:p>
            <a:pPr>
              <a:defRPr/>
            </a:pPr>
            <a:r>
              <a:rPr lang="nb-NO" sz="1000" dirty="0" smtClean="0">
                <a:solidFill>
                  <a:schemeClr val="tx1"/>
                </a:solidFill>
              </a:rPr>
              <a:t>………</a:t>
            </a:r>
            <a:endParaRPr lang="nb-NO" sz="1000" dirty="0">
              <a:solidFill>
                <a:schemeClr val="tx1"/>
              </a:solidFill>
            </a:endParaRPr>
          </a:p>
        </p:txBody>
      </p:sp>
      <p:cxnSp>
        <p:nvCxnSpPr>
          <p:cNvPr id="26" name="Straight Arrow Connector 25"/>
          <p:cNvCxnSpPr>
            <a:stCxn id="3" idx="2"/>
            <a:endCxn id="25" idx="0"/>
          </p:cNvCxnSpPr>
          <p:nvPr/>
        </p:nvCxnSpPr>
        <p:spPr>
          <a:xfrm>
            <a:off x="1772444" y="3903663"/>
            <a:ext cx="1132309" cy="58261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835696" y="3906838"/>
            <a:ext cx="2160210" cy="59213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7489080" y="3909306"/>
            <a:ext cx="0" cy="296862"/>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7503368" y="3918831"/>
            <a:ext cx="120650" cy="287337"/>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7273180" y="3909306"/>
            <a:ext cx="215900" cy="30480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7016005" y="4291893"/>
            <a:ext cx="193675" cy="1412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000">
              <a:solidFill>
                <a:srgbClr val="FFFF00"/>
              </a:solidFill>
            </a:endParaRPr>
          </a:p>
        </p:txBody>
      </p:sp>
      <p:sp>
        <p:nvSpPr>
          <p:cNvPr id="58" name="Rectangle 57"/>
          <p:cNvSpPr/>
          <p:nvPr/>
        </p:nvSpPr>
        <p:spPr>
          <a:xfrm>
            <a:off x="7355730" y="4320468"/>
            <a:ext cx="193675" cy="1412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000">
              <a:solidFill>
                <a:srgbClr val="FFFF00"/>
              </a:solidFill>
            </a:endParaRPr>
          </a:p>
        </p:txBody>
      </p:sp>
      <p:sp>
        <p:nvSpPr>
          <p:cNvPr id="62" name="Rectangle 61"/>
          <p:cNvSpPr/>
          <p:nvPr/>
        </p:nvSpPr>
        <p:spPr>
          <a:xfrm>
            <a:off x="7690693" y="4301418"/>
            <a:ext cx="193675" cy="1412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000">
              <a:solidFill>
                <a:srgbClr val="FFFF00"/>
              </a:solidFill>
            </a:endParaRPr>
          </a:p>
        </p:txBody>
      </p:sp>
      <p:cxnSp>
        <p:nvCxnSpPr>
          <p:cNvPr id="73" name="Straight Arrow Connector 72"/>
          <p:cNvCxnSpPr>
            <a:stCxn id="2" idx="2"/>
            <a:endCxn id="3" idx="0"/>
          </p:cNvCxnSpPr>
          <p:nvPr/>
        </p:nvCxnSpPr>
        <p:spPr>
          <a:xfrm flipH="1">
            <a:off x="1772444" y="1988840"/>
            <a:ext cx="1251025" cy="6352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 idx="2"/>
            <a:endCxn id="11" idx="0"/>
          </p:cNvCxnSpPr>
          <p:nvPr/>
        </p:nvCxnSpPr>
        <p:spPr>
          <a:xfrm>
            <a:off x="3023469" y="1988840"/>
            <a:ext cx="1532259" cy="63816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2" idx="2"/>
            <a:endCxn id="12" idx="0"/>
          </p:cNvCxnSpPr>
          <p:nvPr/>
        </p:nvCxnSpPr>
        <p:spPr>
          <a:xfrm>
            <a:off x="3023469" y="1988840"/>
            <a:ext cx="4316812" cy="63529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534" name="TextBox 15"/>
          <p:cNvSpPr txBox="1">
            <a:spLocks noChangeArrowheads="1"/>
          </p:cNvSpPr>
          <p:nvPr/>
        </p:nvSpPr>
        <p:spPr bwMode="auto">
          <a:xfrm>
            <a:off x="633413" y="260350"/>
            <a:ext cx="74398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800" b="1" dirty="0" err="1" smtClean="0">
                <a:solidFill>
                  <a:srgbClr val="0000FF"/>
                </a:solidFill>
              </a:rPr>
              <a:t>Documentation</a:t>
            </a:r>
            <a:r>
              <a:rPr lang="nb-NO" altLang="nb-NO" sz="2800" b="1" dirty="0" smtClean="0">
                <a:solidFill>
                  <a:srgbClr val="0000FF"/>
                </a:solidFill>
              </a:rPr>
              <a:t> </a:t>
            </a:r>
            <a:r>
              <a:rPr lang="nb-NO" altLang="nb-NO" sz="2800" b="1" dirty="0" err="1" smtClean="0">
                <a:solidFill>
                  <a:srgbClr val="0000FF"/>
                </a:solidFill>
              </a:rPr>
              <a:t>of</a:t>
            </a:r>
            <a:r>
              <a:rPr lang="nb-NO" altLang="nb-NO" sz="2800" b="1" dirty="0" smtClean="0">
                <a:solidFill>
                  <a:srgbClr val="0000FF"/>
                </a:solidFill>
              </a:rPr>
              <a:t> risk </a:t>
            </a:r>
            <a:r>
              <a:rPr lang="nb-NO" altLang="nb-NO" sz="2800" b="1" dirty="0" err="1" smtClean="0">
                <a:solidFill>
                  <a:srgbClr val="0000FF"/>
                </a:solidFill>
              </a:rPr>
              <a:t>assessments</a:t>
            </a:r>
            <a:r>
              <a:rPr lang="nb-NO" altLang="nb-NO" sz="2800" b="1" dirty="0" smtClean="0">
                <a:solidFill>
                  <a:srgbClr val="0000FF"/>
                </a:solidFill>
              </a:rPr>
              <a:t> at IBT</a:t>
            </a:r>
            <a:endParaRPr lang="nb-NO" altLang="nb-NO" sz="2800" b="1" dirty="0">
              <a:solidFill>
                <a:srgbClr val="0000FF"/>
              </a:solidFill>
            </a:endParaRPr>
          </a:p>
        </p:txBody>
      </p:sp>
      <p:sp>
        <p:nvSpPr>
          <p:cNvPr id="21535" name="TextBox 16"/>
          <p:cNvSpPr txBox="1">
            <a:spLocks noChangeArrowheads="1"/>
          </p:cNvSpPr>
          <p:nvPr/>
        </p:nvSpPr>
        <p:spPr bwMode="auto">
          <a:xfrm>
            <a:off x="6264517" y="1124744"/>
            <a:ext cx="2483947" cy="95410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None/>
            </a:pPr>
            <a:r>
              <a:rPr lang="nb-NO" altLang="nb-NO" sz="1400" b="1" dirty="0" smtClean="0">
                <a:solidFill>
                  <a:srgbClr val="FF0000"/>
                </a:solidFill>
              </a:rPr>
              <a:t>In </a:t>
            </a:r>
            <a:r>
              <a:rPr lang="nb-NO" altLang="nb-NO" sz="1400" b="1" dirty="0" err="1">
                <a:solidFill>
                  <a:srgbClr val="FF0000"/>
                </a:solidFill>
              </a:rPr>
              <a:t>c</a:t>
            </a:r>
            <a:r>
              <a:rPr lang="nb-NO" altLang="nb-NO" sz="1400" b="1" dirty="0" err="1" smtClean="0">
                <a:solidFill>
                  <a:srgbClr val="FF0000"/>
                </a:solidFill>
              </a:rPr>
              <a:t>ooperation</a:t>
            </a:r>
            <a:r>
              <a:rPr lang="nb-NO" altLang="nb-NO" sz="1400" b="1" dirty="0" smtClean="0">
                <a:solidFill>
                  <a:srgbClr val="FF0000"/>
                </a:solidFill>
              </a:rPr>
              <a:t> </a:t>
            </a:r>
            <a:r>
              <a:rPr lang="nb-NO" altLang="nb-NO" sz="1400" b="1" dirty="0" err="1" smtClean="0">
                <a:solidFill>
                  <a:srgbClr val="FF0000"/>
                </a:solidFill>
              </a:rPr>
              <a:t>with</a:t>
            </a:r>
            <a:r>
              <a:rPr lang="nb-NO" altLang="nb-NO" sz="1400" b="1" dirty="0" smtClean="0">
                <a:solidFill>
                  <a:srgbClr val="FF0000"/>
                </a:solidFill>
              </a:rPr>
              <a:t> </a:t>
            </a:r>
            <a:r>
              <a:rPr lang="nb-NO" altLang="nb-NO" sz="1400" b="1" dirty="0" err="1" smtClean="0">
                <a:solidFill>
                  <a:srgbClr val="FF0000"/>
                </a:solidFill>
              </a:rPr>
              <a:t>your</a:t>
            </a:r>
            <a:r>
              <a:rPr lang="nb-NO" altLang="nb-NO" sz="1400" b="1" dirty="0" smtClean="0">
                <a:solidFill>
                  <a:srgbClr val="FF0000"/>
                </a:solidFill>
              </a:rPr>
              <a:t> supervisor:</a:t>
            </a:r>
          </a:p>
          <a:p>
            <a:pPr marL="285750" indent="-285750" eaLnBrk="1" hangingPunct="1">
              <a:spcBef>
                <a:spcPct val="0"/>
              </a:spcBef>
            </a:pPr>
            <a:r>
              <a:rPr lang="nb-NO" altLang="nb-NO" sz="1400" b="1" dirty="0" err="1" smtClean="0">
                <a:solidFill>
                  <a:srgbClr val="FF0000"/>
                </a:solidFill>
              </a:rPr>
              <a:t>Find</a:t>
            </a:r>
            <a:r>
              <a:rPr lang="nb-NO" altLang="nb-NO" sz="1400" b="1" dirty="0" smtClean="0">
                <a:solidFill>
                  <a:srgbClr val="FF0000"/>
                </a:solidFill>
              </a:rPr>
              <a:t> </a:t>
            </a:r>
            <a:r>
              <a:rPr lang="nb-NO" altLang="nb-NO" sz="1400" b="1" dirty="0">
                <a:solidFill>
                  <a:srgbClr val="FF0000"/>
                </a:solidFill>
              </a:rPr>
              <a:t>relevant </a:t>
            </a:r>
            <a:r>
              <a:rPr lang="nb-NO" altLang="nb-NO" sz="1400" b="1" dirty="0" err="1" smtClean="0">
                <a:solidFill>
                  <a:srgbClr val="FF0000"/>
                </a:solidFill>
              </a:rPr>
              <a:t>activities</a:t>
            </a:r>
            <a:endParaRPr lang="nb-NO" altLang="nb-NO" sz="1400" b="1" dirty="0">
              <a:solidFill>
                <a:srgbClr val="FF0000"/>
              </a:solidFill>
            </a:endParaRPr>
          </a:p>
          <a:p>
            <a:pPr marL="285750" indent="-285750" eaLnBrk="1" hangingPunct="1">
              <a:spcBef>
                <a:spcPct val="0"/>
              </a:spcBef>
            </a:pPr>
            <a:r>
              <a:rPr lang="nb-NO" altLang="nb-NO" sz="1400" b="1" dirty="0" err="1" smtClean="0">
                <a:solidFill>
                  <a:srgbClr val="FF0000"/>
                </a:solidFill>
              </a:rPr>
              <a:t>Copy</a:t>
            </a:r>
            <a:r>
              <a:rPr lang="nb-NO" altLang="nb-NO" sz="1400" b="1" dirty="0" smtClean="0">
                <a:solidFill>
                  <a:srgbClr val="FF0000"/>
                </a:solidFill>
              </a:rPr>
              <a:t> </a:t>
            </a:r>
            <a:r>
              <a:rPr lang="nb-NO" altLang="nb-NO" sz="1400" b="1" dirty="0" err="1">
                <a:solidFill>
                  <a:srgbClr val="FF0000"/>
                </a:solidFill>
              </a:rPr>
              <a:t>into</a:t>
            </a:r>
            <a:r>
              <a:rPr lang="nb-NO" altLang="nb-NO" sz="1400" b="1" dirty="0">
                <a:solidFill>
                  <a:srgbClr val="FF0000"/>
                </a:solidFill>
              </a:rPr>
              <a:t> </a:t>
            </a:r>
            <a:r>
              <a:rPr lang="nb-NO" altLang="nb-NO" sz="1400" b="1" dirty="0" err="1">
                <a:solidFill>
                  <a:srgbClr val="FF0000"/>
                </a:solidFill>
              </a:rPr>
              <a:t>your</a:t>
            </a:r>
            <a:r>
              <a:rPr lang="nb-NO" altLang="nb-NO" sz="1400" b="1" dirty="0">
                <a:solidFill>
                  <a:srgbClr val="FF0000"/>
                </a:solidFill>
              </a:rPr>
              <a:t> </a:t>
            </a:r>
            <a:r>
              <a:rPr lang="nb-NO" altLang="nb-NO" sz="1400" b="1" dirty="0" smtClean="0">
                <a:solidFill>
                  <a:srgbClr val="FF0000"/>
                </a:solidFill>
              </a:rPr>
              <a:t>form</a:t>
            </a:r>
            <a:endParaRPr lang="nb-NO" altLang="nb-NO" sz="1400" b="1" dirty="0">
              <a:solidFill>
                <a:srgbClr val="FF0000"/>
              </a:solidFill>
            </a:endParaRPr>
          </a:p>
        </p:txBody>
      </p:sp>
      <p:sp>
        <p:nvSpPr>
          <p:cNvPr id="21536" name="TextBox 12"/>
          <p:cNvSpPr txBox="1">
            <a:spLocks noChangeArrowheads="1"/>
          </p:cNvSpPr>
          <p:nvPr/>
        </p:nvSpPr>
        <p:spPr bwMode="auto">
          <a:xfrm>
            <a:off x="8494692" y="2977207"/>
            <a:ext cx="1261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1400" dirty="0"/>
              <a:t>………………</a:t>
            </a:r>
          </a:p>
        </p:txBody>
      </p:sp>
      <p:sp>
        <p:nvSpPr>
          <p:cNvPr id="56" name="TextBox 12"/>
          <p:cNvSpPr txBox="1">
            <a:spLocks noChangeArrowheads="1"/>
          </p:cNvSpPr>
          <p:nvPr/>
        </p:nvSpPr>
        <p:spPr bwMode="auto">
          <a:xfrm>
            <a:off x="8494692" y="3193231"/>
            <a:ext cx="12618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1400" dirty="0"/>
              <a:t>………………</a:t>
            </a:r>
          </a:p>
        </p:txBody>
      </p:sp>
      <p:cxnSp>
        <p:nvCxnSpPr>
          <p:cNvPr id="63" name="Straight Arrow Connector 62"/>
          <p:cNvCxnSpPr/>
          <p:nvPr/>
        </p:nvCxnSpPr>
        <p:spPr>
          <a:xfrm>
            <a:off x="4968800" y="3920423"/>
            <a:ext cx="0" cy="296862"/>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983088" y="3929948"/>
            <a:ext cx="120650" cy="287337"/>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4752900" y="3920423"/>
            <a:ext cx="215900" cy="304800"/>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4495725" y="4303010"/>
            <a:ext cx="193675" cy="1412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000">
              <a:solidFill>
                <a:srgbClr val="FFFF00"/>
              </a:solidFill>
            </a:endParaRPr>
          </a:p>
        </p:txBody>
      </p:sp>
      <p:sp>
        <p:nvSpPr>
          <p:cNvPr id="67" name="Rectangle 66"/>
          <p:cNvSpPr/>
          <p:nvPr/>
        </p:nvSpPr>
        <p:spPr>
          <a:xfrm>
            <a:off x="4835450" y="4331585"/>
            <a:ext cx="193675" cy="1412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000">
              <a:solidFill>
                <a:srgbClr val="FFFF00"/>
              </a:solidFill>
            </a:endParaRPr>
          </a:p>
        </p:txBody>
      </p:sp>
      <p:sp>
        <p:nvSpPr>
          <p:cNvPr id="68" name="Rectangle 67"/>
          <p:cNvSpPr/>
          <p:nvPr/>
        </p:nvSpPr>
        <p:spPr>
          <a:xfrm>
            <a:off x="5170413" y="4312535"/>
            <a:ext cx="193675" cy="14128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sz="1000">
              <a:solidFill>
                <a:srgbClr val="FFFF00"/>
              </a:solidFill>
            </a:endParaRPr>
          </a:p>
        </p:txBody>
      </p:sp>
      <p:sp>
        <p:nvSpPr>
          <p:cNvPr id="70" name="TextBox 43"/>
          <p:cNvSpPr txBox="1">
            <a:spLocks noChangeArrowheads="1"/>
          </p:cNvSpPr>
          <p:nvPr/>
        </p:nvSpPr>
        <p:spPr bwMode="auto">
          <a:xfrm>
            <a:off x="3347864" y="4766955"/>
            <a:ext cx="51845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1000" dirty="0" smtClean="0"/>
              <a:t>…………………………………………………………………………………………………..</a:t>
            </a:r>
            <a:endParaRPr lang="nb-NO" altLang="nb-NO" sz="1000" dirty="0"/>
          </a:p>
        </p:txBody>
      </p:sp>
      <p:cxnSp>
        <p:nvCxnSpPr>
          <p:cNvPr id="35" name="Straight Arrow Connector 34"/>
          <p:cNvCxnSpPr/>
          <p:nvPr/>
        </p:nvCxnSpPr>
        <p:spPr>
          <a:xfrm>
            <a:off x="834031" y="5503863"/>
            <a:ext cx="1407619" cy="44541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2625477" y="5510684"/>
            <a:ext cx="85379" cy="43859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878647" y="6086475"/>
            <a:ext cx="3749809" cy="369332"/>
          </a:xfrm>
          <a:prstGeom prst="rect">
            <a:avLst/>
          </a:prstGeom>
          <a:solidFill>
            <a:schemeClr val="bg1">
              <a:lumMod val="85000"/>
            </a:schemeClr>
          </a:solidFill>
        </p:spPr>
        <p:txBody>
          <a:bodyPr wrap="none" rtlCol="0">
            <a:spAutoFit/>
          </a:bodyPr>
          <a:lstStyle/>
          <a:p>
            <a:r>
              <a:rPr lang="nb-NO" dirty="0" smtClean="0"/>
              <a:t>Part </a:t>
            </a:r>
            <a:r>
              <a:rPr lang="nb-NO" dirty="0" err="1" smtClean="0"/>
              <a:t>of</a:t>
            </a:r>
            <a:r>
              <a:rPr lang="nb-NO" dirty="0" smtClean="0"/>
              <a:t> IBTs HSE </a:t>
            </a:r>
            <a:r>
              <a:rPr lang="nb-NO" dirty="0" err="1" smtClean="0"/>
              <a:t>documentation</a:t>
            </a:r>
            <a:r>
              <a:rPr lang="nb-NO" dirty="0" smtClean="0"/>
              <a:t>  </a:t>
            </a:r>
            <a:endParaRPr lang="nb-NO" dirty="0"/>
          </a:p>
        </p:txBody>
      </p:sp>
      <p:cxnSp>
        <p:nvCxnSpPr>
          <p:cNvPr id="41" name="Straight Arrow Connector 40"/>
          <p:cNvCxnSpPr/>
          <p:nvPr/>
        </p:nvCxnSpPr>
        <p:spPr>
          <a:xfrm flipH="1">
            <a:off x="3645583" y="5291386"/>
            <a:ext cx="767667" cy="6578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4164373" y="5301208"/>
            <a:ext cx="767667" cy="65789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3"/>
          <p:cNvSpPr txBox="1">
            <a:spLocks noChangeArrowheads="1"/>
          </p:cNvSpPr>
          <p:nvPr/>
        </p:nvSpPr>
        <p:spPr bwMode="auto">
          <a:xfrm>
            <a:off x="3347864" y="4919355"/>
            <a:ext cx="518457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1000" dirty="0" smtClean="0"/>
              <a:t>…………………………………………………………………………………………………..</a:t>
            </a:r>
            <a:endParaRPr lang="nb-NO" altLang="nb-NO" sz="1000" dirty="0"/>
          </a:p>
        </p:txBody>
      </p:sp>
      <p:sp>
        <p:nvSpPr>
          <p:cNvPr id="37" name="Rectangle 36"/>
          <p:cNvSpPr/>
          <p:nvPr/>
        </p:nvSpPr>
        <p:spPr>
          <a:xfrm>
            <a:off x="5861138" y="5483898"/>
            <a:ext cx="3065916" cy="923330"/>
          </a:xfrm>
          <a:prstGeom prst="rect">
            <a:avLst/>
          </a:prstGeom>
          <a:solidFill>
            <a:srgbClr val="FFFF00"/>
          </a:solidFill>
        </p:spPr>
        <p:txBody>
          <a:bodyPr wrap="square">
            <a:spAutoFit/>
          </a:bodyPr>
          <a:lstStyle/>
          <a:p>
            <a:r>
              <a:rPr lang="nb-NO" dirty="0" smtClean="0"/>
              <a:t>Risk </a:t>
            </a:r>
            <a:r>
              <a:rPr lang="nb-NO" dirty="0" err="1" smtClean="0"/>
              <a:t>assesment</a:t>
            </a:r>
            <a:r>
              <a:rPr lang="nb-NO" dirty="0" smtClean="0"/>
              <a:t> </a:t>
            </a:r>
            <a:r>
              <a:rPr lang="nb-NO" dirty="0" err="1" smtClean="0"/>
              <a:t>archive</a:t>
            </a:r>
            <a:r>
              <a:rPr lang="nb-NO" dirty="0" smtClean="0"/>
              <a:t>: http</a:t>
            </a:r>
            <a:r>
              <a:rPr lang="nb-NO" dirty="0"/>
              <a:t>://www.nt.ntnu.no/ibt/innsida-dokumentlager/HMS/</a:t>
            </a:r>
          </a:p>
        </p:txBody>
      </p:sp>
    </p:spTree>
    <p:extLst>
      <p:ext uri="{BB962C8B-B14F-4D97-AF65-F5344CB8AC3E}">
        <p14:creationId xmlns:p14="http://schemas.microsoft.com/office/powerpoint/2010/main" val="13666052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827088" y="1125538"/>
            <a:ext cx="7269162"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buFont typeface="Arial" pitchFamily="34" charset="0"/>
              <a:buChar char="•"/>
              <a:defRPr/>
            </a:pPr>
            <a:endParaRPr lang="nb-NO" sz="2000" dirty="0"/>
          </a:p>
          <a:p>
            <a:pPr>
              <a:defRPr/>
            </a:pPr>
            <a:endParaRPr lang="nb-NO" sz="2800" dirty="0"/>
          </a:p>
          <a:p>
            <a:pPr>
              <a:buFontTx/>
              <a:buChar char="•"/>
              <a:defRPr/>
            </a:pPr>
            <a:r>
              <a:rPr lang="nb-NO" sz="2800" dirty="0"/>
              <a:t> </a:t>
            </a:r>
            <a:r>
              <a:rPr lang="nb-NO" sz="2800" dirty="0" err="1"/>
              <a:t>Together</a:t>
            </a:r>
            <a:r>
              <a:rPr lang="nb-NO" sz="2800" dirty="0"/>
              <a:t> </a:t>
            </a:r>
            <a:r>
              <a:rPr lang="nb-NO" sz="2800" dirty="0" err="1"/>
              <a:t>with</a:t>
            </a:r>
            <a:r>
              <a:rPr lang="nb-NO" sz="2800" dirty="0"/>
              <a:t> supervisor: </a:t>
            </a:r>
            <a:r>
              <a:rPr lang="nb-NO" sz="2800" b="1" dirty="0" err="1">
                <a:solidFill>
                  <a:srgbClr val="FF0000"/>
                </a:solidFill>
              </a:rPr>
              <a:t>Copy</a:t>
            </a:r>
            <a:r>
              <a:rPr lang="nb-NO" sz="2800" b="1" dirty="0">
                <a:solidFill>
                  <a:srgbClr val="FF0000"/>
                </a:solidFill>
              </a:rPr>
              <a:t> </a:t>
            </a:r>
            <a:r>
              <a:rPr lang="nb-NO" sz="2800" dirty="0"/>
              <a:t>relevant risk </a:t>
            </a:r>
            <a:r>
              <a:rPr lang="nb-NO" sz="2800" dirty="0" err="1" smtClean="0"/>
              <a:t>assessments</a:t>
            </a:r>
            <a:r>
              <a:rPr lang="nb-NO" sz="2800" dirty="0" smtClean="0"/>
              <a:t> from </a:t>
            </a:r>
            <a:r>
              <a:rPr lang="nb-NO" sz="2800" dirty="0" err="1" smtClean="0"/>
              <a:t>archive</a:t>
            </a:r>
            <a:r>
              <a:rPr lang="nb-NO" sz="2800" dirty="0" smtClean="0"/>
              <a:t> </a:t>
            </a:r>
            <a:r>
              <a:rPr lang="nb-NO" sz="2800" dirty="0" err="1"/>
              <a:t>into</a:t>
            </a:r>
            <a:r>
              <a:rPr lang="nb-NO" sz="2800" dirty="0"/>
              <a:t> </a:t>
            </a:r>
            <a:r>
              <a:rPr lang="nb-NO" sz="2800" dirty="0" err="1"/>
              <a:t>your</a:t>
            </a:r>
            <a:r>
              <a:rPr lang="nb-NO" sz="2800" dirty="0"/>
              <a:t> </a:t>
            </a:r>
            <a:r>
              <a:rPr lang="nb-NO" sz="2800" dirty="0" err="1"/>
              <a:t>own</a:t>
            </a:r>
            <a:r>
              <a:rPr lang="nb-NO" sz="2800" dirty="0"/>
              <a:t> </a:t>
            </a:r>
            <a:r>
              <a:rPr lang="nb-NO" sz="2800" dirty="0" err="1" smtClean="0"/>
              <a:t>mapping</a:t>
            </a:r>
            <a:r>
              <a:rPr lang="nb-NO" sz="2800" dirty="0" smtClean="0"/>
              <a:t> and- </a:t>
            </a:r>
            <a:r>
              <a:rPr lang="nb-NO" sz="2800" dirty="0"/>
              <a:t>og risk </a:t>
            </a:r>
            <a:r>
              <a:rPr lang="nb-NO" sz="2800" dirty="0" err="1"/>
              <a:t>assessment</a:t>
            </a:r>
            <a:r>
              <a:rPr lang="nb-NO" sz="2800" dirty="0"/>
              <a:t> </a:t>
            </a:r>
            <a:r>
              <a:rPr lang="nb-NO" sz="2800" dirty="0" smtClean="0"/>
              <a:t>forms </a:t>
            </a:r>
            <a:endParaRPr lang="nb-NO" sz="2800" dirty="0"/>
          </a:p>
          <a:p>
            <a:pPr>
              <a:buFontTx/>
              <a:buChar char="•"/>
              <a:defRPr/>
            </a:pPr>
            <a:endParaRPr lang="nb-NO" sz="2800" dirty="0"/>
          </a:p>
          <a:p>
            <a:pPr>
              <a:buFontTx/>
              <a:buChar char="•"/>
              <a:defRPr/>
            </a:pPr>
            <a:r>
              <a:rPr lang="nb-NO" sz="2800" dirty="0"/>
              <a:t> If </a:t>
            </a:r>
            <a:r>
              <a:rPr lang="nb-NO" sz="2800" dirty="0" err="1"/>
              <a:t>necessary</a:t>
            </a:r>
            <a:r>
              <a:rPr lang="nb-NO" sz="2800" dirty="0"/>
              <a:t>, </a:t>
            </a:r>
            <a:r>
              <a:rPr lang="nb-NO" sz="2800" b="1" dirty="0" err="1">
                <a:solidFill>
                  <a:srgbClr val="FF0000"/>
                </a:solidFill>
              </a:rPr>
              <a:t>write</a:t>
            </a:r>
            <a:r>
              <a:rPr lang="nb-NO" sz="2800" b="1" dirty="0">
                <a:solidFill>
                  <a:srgbClr val="FF0000"/>
                </a:solidFill>
              </a:rPr>
              <a:t> </a:t>
            </a:r>
            <a:r>
              <a:rPr lang="nb-NO" sz="2800" b="1" dirty="0" err="1">
                <a:solidFill>
                  <a:srgbClr val="FF0000"/>
                </a:solidFill>
              </a:rPr>
              <a:t>new</a:t>
            </a:r>
            <a:r>
              <a:rPr lang="nb-NO" sz="2800" b="1" dirty="0">
                <a:solidFill>
                  <a:srgbClr val="FF0000"/>
                </a:solidFill>
              </a:rPr>
              <a:t> </a:t>
            </a:r>
            <a:r>
              <a:rPr lang="nb-NO" sz="2800" dirty="0"/>
              <a:t>risk </a:t>
            </a:r>
            <a:r>
              <a:rPr lang="nb-NO" sz="2800" dirty="0" err="1" smtClean="0"/>
              <a:t>assessments</a:t>
            </a:r>
            <a:endParaRPr lang="nb-NO" sz="2800" dirty="0" smtClean="0"/>
          </a:p>
          <a:p>
            <a:pPr>
              <a:defRPr/>
            </a:pPr>
            <a:endParaRPr lang="nb-NO" sz="2800" b="1" dirty="0"/>
          </a:p>
          <a:p>
            <a:pPr>
              <a:buFontTx/>
              <a:buChar char="•"/>
              <a:defRPr/>
            </a:pPr>
            <a:r>
              <a:rPr lang="nb-NO" sz="2800" dirty="0" smtClean="0"/>
              <a:t> Make </a:t>
            </a:r>
            <a:r>
              <a:rPr lang="nb-NO" sz="2800" dirty="0"/>
              <a:t>sure </a:t>
            </a:r>
            <a:r>
              <a:rPr lang="nb-NO" sz="2800" dirty="0" err="1"/>
              <a:t>that</a:t>
            </a:r>
            <a:r>
              <a:rPr lang="nb-NO" sz="2800" dirty="0"/>
              <a:t> </a:t>
            </a:r>
            <a:r>
              <a:rPr lang="nb-NO" sz="2800" dirty="0" err="1"/>
              <a:t>the</a:t>
            </a:r>
            <a:r>
              <a:rPr lang="nb-NO" sz="2800" dirty="0"/>
              <a:t> </a:t>
            </a:r>
            <a:r>
              <a:rPr lang="nb-NO" sz="2800" dirty="0" err="1"/>
              <a:t>any</a:t>
            </a:r>
            <a:r>
              <a:rPr lang="nb-NO" sz="2800" dirty="0"/>
              <a:t> </a:t>
            </a:r>
            <a:r>
              <a:rPr lang="nb-NO" sz="2800" dirty="0" err="1"/>
              <a:t>new</a:t>
            </a:r>
            <a:r>
              <a:rPr lang="nb-NO" sz="2800" dirty="0"/>
              <a:t> risk </a:t>
            </a:r>
            <a:r>
              <a:rPr lang="nb-NO" sz="2800" dirty="0" err="1"/>
              <a:t>assessments</a:t>
            </a:r>
            <a:r>
              <a:rPr lang="nb-NO" sz="2800" dirty="0"/>
              <a:t> </a:t>
            </a:r>
            <a:r>
              <a:rPr lang="nb-NO" sz="2800" dirty="0" err="1"/>
              <a:t>are</a:t>
            </a:r>
            <a:r>
              <a:rPr lang="nb-NO" sz="2800" dirty="0"/>
              <a:t> </a:t>
            </a:r>
            <a:r>
              <a:rPr lang="nb-NO" sz="2800" dirty="0" err="1"/>
              <a:t>also</a:t>
            </a:r>
            <a:r>
              <a:rPr lang="nb-NO" sz="2800" dirty="0"/>
              <a:t> </a:t>
            </a:r>
            <a:r>
              <a:rPr lang="nb-NO" sz="2800" dirty="0" err="1"/>
              <a:t>updated</a:t>
            </a:r>
            <a:r>
              <a:rPr lang="nb-NO" sz="2800" dirty="0"/>
              <a:t> in </a:t>
            </a:r>
            <a:r>
              <a:rPr lang="nb-NO" sz="2800" dirty="0" err="1"/>
              <a:t>the</a:t>
            </a:r>
            <a:r>
              <a:rPr lang="nb-NO" sz="2800" dirty="0"/>
              <a:t> </a:t>
            </a:r>
            <a:r>
              <a:rPr lang="nb-NO" sz="2800" dirty="0" err="1" smtClean="0"/>
              <a:t>archive</a:t>
            </a:r>
            <a:r>
              <a:rPr lang="nb-NO" sz="2800" dirty="0" smtClean="0"/>
              <a:t> (supervisors </a:t>
            </a:r>
            <a:r>
              <a:rPr lang="nb-NO" sz="2800" dirty="0" err="1" smtClean="0"/>
              <a:t>job</a:t>
            </a:r>
            <a:r>
              <a:rPr lang="nb-NO" sz="2800" dirty="0" smtClean="0"/>
              <a:t>). </a:t>
            </a:r>
            <a:endParaRPr lang="nb-NO" sz="2800" dirty="0"/>
          </a:p>
        </p:txBody>
      </p:sp>
      <p:sp>
        <p:nvSpPr>
          <p:cNvPr id="23555" name="Text Box 5"/>
          <p:cNvSpPr txBox="1">
            <a:spLocks noChangeArrowheads="1"/>
          </p:cNvSpPr>
          <p:nvPr/>
        </p:nvSpPr>
        <p:spPr bwMode="auto">
          <a:xfrm>
            <a:off x="611560" y="602704"/>
            <a:ext cx="843152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800" b="1" dirty="0">
                <a:solidFill>
                  <a:srgbClr val="0000FF"/>
                </a:solidFill>
              </a:rPr>
              <a:t>Risk </a:t>
            </a:r>
            <a:r>
              <a:rPr lang="nb-NO" altLang="nb-NO" sz="2800" b="1" dirty="0" err="1">
                <a:solidFill>
                  <a:srgbClr val="0000FF"/>
                </a:solidFill>
              </a:rPr>
              <a:t>assessment</a:t>
            </a:r>
            <a:r>
              <a:rPr lang="nb-NO" altLang="nb-NO" sz="2800" b="1" dirty="0">
                <a:solidFill>
                  <a:srgbClr val="0000FF"/>
                </a:solidFill>
              </a:rPr>
              <a:t> </a:t>
            </a:r>
            <a:r>
              <a:rPr lang="nb-NO" altLang="nb-NO" sz="2800" b="1" dirty="0" err="1">
                <a:solidFill>
                  <a:srgbClr val="0000FF"/>
                </a:solidFill>
              </a:rPr>
              <a:t>of</a:t>
            </a:r>
            <a:r>
              <a:rPr lang="nb-NO" altLang="nb-NO" sz="2800" b="1" dirty="0">
                <a:solidFill>
                  <a:srgbClr val="0000FF"/>
                </a:solidFill>
              </a:rPr>
              <a:t> master </a:t>
            </a:r>
            <a:r>
              <a:rPr lang="nb-NO" altLang="nb-NO" sz="2800" b="1" dirty="0" err="1" smtClean="0">
                <a:solidFill>
                  <a:srgbClr val="0000FF"/>
                </a:solidFill>
              </a:rPr>
              <a:t>thesis</a:t>
            </a:r>
            <a:r>
              <a:rPr lang="nb-NO" altLang="nb-NO" sz="2800" b="1" dirty="0" smtClean="0">
                <a:solidFill>
                  <a:srgbClr val="0000FF"/>
                </a:solidFill>
              </a:rPr>
              <a:t> </a:t>
            </a:r>
            <a:r>
              <a:rPr lang="nb-NO" altLang="nb-NO" sz="2800" b="1" dirty="0" err="1" smtClean="0">
                <a:solidFill>
                  <a:srgbClr val="0000FF"/>
                </a:solidFill>
              </a:rPr>
              <a:t>summarized</a:t>
            </a:r>
            <a:r>
              <a:rPr lang="nb-NO" altLang="nb-NO" sz="2800" b="1" dirty="0" smtClean="0">
                <a:solidFill>
                  <a:srgbClr val="0000FF"/>
                </a:solidFill>
              </a:rPr>
              <a:t> </a:t>
            </a:r>
            <a:endParaRPr lang="nb-NO" altLang="nb-NO" sz="2800" b="1" dirty="0">
              <a:solidFill>
                <a:srgbClr val="0000FF"/>
              </a:solidFill>
            </a:endParaRPr>
          </a:p>
          <a:p>
            <a:pPr eaLnBrk="1" hangingPunct="1">
              <a:spcBef>
                <a:spcPct val="0"/>
              </a:spcBef>
              <a:buFontTx/>
              <a:buNone/>
            </a:pPr>
            <a:endParaRPr lang="nb-NO" altLang="nb-NO" sz="2800" dirty="0">
              <a:solidFill>
                <a:srgbClr val="0000FF"/>
              </a:solidFill>
            </a:endParaRPr>
          </a:p>
        </p:txBody>
      </p:sp>
    </p:spTree>
    <p:extLst>
      <p:ext uri="{BB962C8B-B14F-4D97-AF65-F5344CB8AC3E}">
        <p14:creationId xmlns:p14="http://schemas.microsoft.com/office/powerpoint/2010/main" val="26787676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3"/>
          <p:cNvSpPr txBox="1">
            <a:spLocks noChangeArrowheads="1"/>
          </p:cNvSpPr>
          <p:nvPr/>
        </p:nvSpPr>
        <p:spPr bwMode="auto">
          <a:xfrm>
            <a:off x="690594" y="620688"/>
            <a:ext cx="7992888"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200">
                <a:solidFill>
                  <a:schemeClr val="tx1"/>
                </a:solidFill>
                <a:latin typeface="Arial" pitchFamily="34" charset="0"/>
                <a:cs typeface="Arial" pitchFamily="34" charset="0"/>
              </a:defRPr>
            </a:lvl1pPr>
            <a:lvl2pPr marL="742950" indent="-285750" eaLnBrk="0" hangingPunct="0">
              <a:defRPr sz="1200">
                <a:solidFill>
                  <a:schemeClr val="tx1"/>
                </a:solidFill>
                <a:latin typeface="Arial" pitchFamily="34" charset="0"/>
                <a:cs typeface="Arial" pitchFamily="34" charset="0"/>
              </a:defRPr>
            </a:lvl2pPr>
            <a:lvl3pPr marL="1143000" indent="-228600" eaLnBrk="0" hangingPunct="0">
              <a:defRPr sz="1200">
                <a:solidFill>
                  <a:schemeClr val="tx1"/>
                </a:solidFill>
                <a:latin typeface="Arial" pitchFamily="34" charset="0"/>
                <a:cs typeface="Arial" pitchFamily="34" charset="0"/>
              </a:defRPr>
            </a:lvl3pPr>
            <a:lvl4pPr marL="1600200" indent="-228600" eaLnBrk="0" hangingPunct="0">
              <a:defRPr sz="1200">
                <a:solidFill>
                  <a:schemeClr val="tx1"/>
                </a:solidFill>
                <a:latin typeface="Arial" pitchFamily="34" charset="0"/>
                <a:cs typeface="Arial" pitchFamily="34" charset="0"/>
              </a:defRPr>
            </a:lvl4pPr>
            <a:lvl5pPr marL="2057400" indent="-228600" eaLnBrk="0" hangingPunct="0">
              <a:defRPr sz="12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1200">
                <a:solidFill>
                  <a:schemeClr val="tx1"/>
                </a:solidFill>
                <a:latin typeface="Arial" pitchFamily="34" charset="0"/>
                <a:cs typeface="Arial" pitchFamily="34" charset="0"/>
              </a:defRPr>
            </a:lvl9pPr>
          </a:lstStyle>
          <a:p>
            <a:pPr algn="ctr" eaLnBrk="1" hangingPunct="1"/>
            <a:r>
              <a:rPr lang="nb-NO" sz="4400" dirty="0">
                <a:solidFill>
                  <a:srgbClr val="0000FF"/>
                </a:solidFill>
              </a:rPr>
              <a:t>T</a:t>
            </a:r>
            <a:r>
              <a:rPr lang="nb-NO" sz="4400" dirty="0" smtClean="0">
                <a:solidFill>
                  <a:srgbClr val="0000FF"/>
                </a:solidFill>
              </a:rPr>
              <a:t>o </a:t>
            </a:r>
            <a:r>
              <a:rPr lang="nb-NO" sz="4400" dirty="0" err="1" smtClean="0">
                <a:solidFill>
                  <a:srgbClr val="0000FF"/>
                </a:solidFill>
              </a:rPr>
              <a:t>work</a:t>
            </a:r>
            <a:r>
              <a:rPr lang="nb-NO" sz="4400" dirty="0" smtClean="0">
                <a:solidFill>
                  <a:srgbClr val="0000FF"/>
                </a:solidFill>
              </a:rPr>
              <a:t> in an IBT lab</a:t>
            </a:r>
            <a:endParaRPr lang="nb-NO" sz="4400" dirty="0">
              <a:solidFill>
                <a:srgbClr val="0000FF"/>
              </a:solidFill>
            </a:endParaRPr>
          </a:p>
        </p:txBody>
      </p:sp>
      <p:sp>
        <p:nvSpPr>
          <p:cNvPr id="2" name="TextBox 1"/>
          <p:cNvSpPr txBox="1"/>
          <p:nvPr/>
        </p:nvSpPr>
        <p:spPr>
          <a:xfrm>
            <a:off x="971600" y="1916832"/>
            <a:ext cx="4320480" cy="3170099"/>
          </a:xfrm>
          <a:prstGeom prst="rect">
            <a:avLst/>
          </a:prstGeom>
          <a:noFill/>
        </p:spPr>
        <p:txBody>
          <a:bodyPr wrap="square" rtlCol="0">
            <a:spAutoFit/>
          </a:bodyPr>
          <a:lstStyle/>
          <a:p>
            <a:pPr marL="342900" indent="-342900">
              <a:buFont typeface="Arial" panose="020B0604020202020204" pitchFamily="34" charset="0"/>
              <a:buChar char="•"/>
            </a:pPr>
            <a:r>
              <a:rPr lang="nb-NO" sz="4000" dirty="0" smtClean="0"/>
              <a:t>«</a:t>
            </a:r>
            <a:r>
              <a:rPr lang="nb-NO" sz="4000" dirty="0" err="1" smtClean="0"/>
              <a:t>Tour</a:t>
            </a:r>
            <a:r>
              <a:rPr lang="nb-NO" sz="4000" dirty="0" smtClean="0"/>
              <a:t> in lab» </a:t>
            </a:r>
          </a:p>
          <a:p>
            <a:pPr marL="285750" indent="-285750">
              <a:buFont typeface="Arial" pitchFamily="34" charset="0"/>
              <a:buChar char="•"/>
            </a:pPr>
            <a:endParaRPr lang="nb-NO" sz="4000" dirty="0" smtClean="0"/>
          </a:p>
          <a:p>
            <a:pPr marL="285750" indent="-285750">
              <a:buFont typeface="Arial" pitchFamily="34" charset="0"/>
              <a:buChar char="•"/>
            </a:pPr>
            <a:r>
              <a:rPr lang="nb-NO" sz="4000" dirty="0" err="1" smtClean="0"/>
              <a:t>Signed</a:t>
            </a:r>
            <a:r>
              <a:rPr lang="nb-NO" sz="4000" dirty="0" smtClean="0"/>
              <a:t> lab </a:t>
            </a:r>
            <a:r>
              <a:rPr lang="nb-NO" sz="4000" dirty="0" err="1" smtClean="0"/>
              <a:t>rules</a:t>
            </a:r>
            <a:r>
              <a:rPr lang="nb-NO" sz="4000" dirty="0" smtClean="0"/>
              <a:t> </a:t>
            </a:r>
            <a:endParaRPr lang="nb-NO" sz="4000" dirty="0"/>
          </a:p>
          <a:p>
            <a:pPr marL="285750" indent="-285750">
              <a:buFont typeface="Arial" pitchFamily="34" charset="0"/>
              <a:buChar char="•"/>
            </a:pPr>
            <a:endParaRPr lang="nb-NO" sz="4000" dirty="0" smtClean="0">
              <a:latin typeface="Arial" charset="0"/>
              <a:cs typeface="Arial" charset="0"/>
            </a:endParaRPr>
          </a:p>
          <a:p>
            <a:pPr marL="285750" indent="-285750">
              <a:buFont typeface="Arial" pitchFamily="34" charset="0"/>
              <a:buChar char="•"/>
            </a:pPr>
            <a:r>
              <a:rPr lang="nb-NO" sz="4000" dirty="0" smtClean="0">
                <a:latin typeface="Arial" charset="0"/>
                <a:cs typeface="Arial" charset="0"/>
              </a:rPr>
              <a:t>Risk </a:t>
            </a:r>
            <a:r>
              <a:rPr lang="nb-NO" sz="4000" dirty="0" err="1" smtClean="0">
                <a:latin typeface="Arial" charset="0"/>
                <a:cs typeface="Arial" charset="0"/>
              </a:rPr>
              <a:t>assessment</a:t>
            </a:r>
            <a:endParaRPr lang="nb-NO" sz="4000" dirty="0">
              <a:latin typeface="Arial" charset="0"/>
              <a:cs typeface="Arial" charset="0"/>
            </a:endParaRPr>
          </a:p>
        </p:txBody>
      </p:sp>
    </p:spTree>
    <p:extLst>
      <p:ext uri="{BB962C8B-B14F-4D97-AF65-F5344CB8AC3E}">
        <p14:creationId xmlns:p14="http://schemas.microsoft.com/office/powerpoint/2010/main" val="3520633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827088" y="1268413"/>
            <a:ext cx="7921625" cy="4968875"/>
            <a:chOff x="522" y="799"/>
            <a:chExt cx="4990" cy="3130"/>
          </a:xfrm>
        </p:grpSpPr>
        <p:pic>
          <p:nvPicPr>
            <p:cNvPr id="5129" name="Picture 3" descr="acid_sickybarr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 y="2795"/>
              <a:ext cx="952" cy="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4" descr="car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 y="2144"/>
              <a:ext cx="1089" cy="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5" descr="Computer_Ne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08" y="1600"/>
              <a:ext cx="1900" cy="1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2" name="AutoShape 6"/>
            <p:cNvSpPr>
              <a:spLocks noChangeArrowheads="1"/>
            </p:cNvSpPr>
            <p:nvPr/>
          </p:nvSpPr>
          <p:spPr bwMode="auto">
            <a:xfrm>
              <a:off x="2473" y="799"/>
              <a:ext cx="1769" cy="453"/>
            </a:xfrm>
            <a:prstGeom prst="wedgeRectCallout">
              <a:avLst>
                <a:gd name="adj1" fmla="val 29139"/>
                <a:gd name="adj2" fmla="val 12218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endParaRPr lang="nb-NO" altLang="nb-NO" sz="1200"/>
            </a:p>
          </p:txBody>
        </p:sp>
        <p:sp>
          <p:nvSpPr>
            <p:cNvPr id="5133" name="Text Box 7"/>
            <p:cNvSpPr txBox="1">
              <a:spLocks noChangeArrowheads="1"/>
            </p:cNvSpPr>
            <p:nvPr/>
          </p:nvSpPr>
          <p:spPr bwMode="auto">
            <a:xfrm>
              <a:off x="2473" y="844"/>
              <a:ext cx="1724"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nb-NO" altLang="nb-NO" sz="1400"/>
                <a:t>Leave me alone!! </a:t>
              </a:r>
            </a:p>
            <a:p>
              <a:pPr algn="ctr" eaLnBrk="1" hangingPunct="1">
                <a:spcBef>
                  <a:spcPct val="0"/>
                </a:spcBef>
                <a:buFontTx/>
                <a:buNone/>
              </a:pPr>
              <a:r>
                <a:rPr lang="nb-NO" altLang="nb-NO" sz="1400"/>
                <a:t>I’m working on my Nobel prize!</a:t>
              </a:r>
            </a:p>
          </p:txBody>
        </p:sp>
        <p:pic>
          <p:nvPicPr>
            <p:cNvPr id="5134" name="Picture 8" descr="500040570_805968fd38+Flickr+Vernissage+by+10+b+traveling+500x3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6" y="2024"/>
              <a:ext cx="1409"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5" name="Picture 9" descr="8496-180px-radiation-warning-symbol-svg-radiation-sickn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70" y="3022"/>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6" name="Picture 10" descr="8496-180px-radiation-warning-symbol-svg-radiation-sicknes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8" y="2205"/>
              <a:ext cx="363"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11" descr="687675-lg_coca_cola_classic_bottle_sup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9" y="1479"/>
              <a:ext cx="248" cy="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8" name="Picture 12" descr="biohazar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48" y="1298"/>
              <a:ext cx="349"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9" name="Picture 13" descr="biohazar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8" y="2069"/>
              <a:ext cx="439"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 name="Picture 14" descr="1515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6" y="1525"/>
              <a:ext cx="594" cy="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1" name="Picture 15" descr="monster3"/>
            <p:cNvPicPr>
              <a:picLocks noChangeAspect="1" noChangeArrowheads="1"/>
            </p:cNvPicPr>
            <p:nvPr/>
          </p:nvPicPr>
          <p:blipFill>
            <a:blip r:embed="rId12">
              <a:extLst>
                <a:ext uri="{28A0092B-C50C-407E-A947-70E740481C1C}">
                  <a14:useLocalDpi xmlns:a14="http://schemas.microsoft.com/office/drawing/2010/main" val="0"/>
                </a:ext>
              </a:extLst>
            </a:blip>
            <a:srcRect b="6056"/>
            <a:stretch>
              <a:fillRect/>
            </a:stretch>
          </p:blipFill>
          <p:spPr bwMode="auto">
            <a:xfrm>
              <a:off x="4855" y="2671"/>
              <a:ext cx="657" cy="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2" name="Picture 16" descr="acid_med1">
              <a:hlinkClick r:id="rId13"/>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98" y="3294"/>
              <a:ext cx="518" cy="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3" name="Picture 17" descr="bacteriophag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965854">
              <a:off x="1838" y="3051"/>
              <a:ext cx="454"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4" name="Picture 18" descr="8496-180px-radiation-warning-symbol-svg-radiation-sickne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63" y="1890"/>
              <a:ext cx="130" cy="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5" name="Picture 19" descr="explosion"/>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0" y="1248"/>
              <a:ext cx="876" cy="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916238" y="285750"/>
            <a:ext cx="29733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400">
                <a:solidFill>
                  <a:srgbClr val="0000CC"/>
                </a:solidFill>
              </a:rPr>
              <a:t>HSE – friend or foe?</a:t>
            </a:r>
          </a:p>
        </p:txBody>
      </p:sp>
      <p:pic>
        <p:nvPicPr>
          <p:cNvPr id="5124" name="Picture 25" descr="dead_mouse0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419475" y="5516563"/>
            <a:ext cx="1439863"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Rectangle 28"/>
          <p:cNvSpPr>
            <a:spLocks noChangeArrowheads="1"/>
          </p:cNvSpPr>
          <p:nvPr/>
        </p:nvSpPr>
        <p:spPr bwMode="auto">
          <a:xfrm>
            <a:off x="1979613" y="5805488"/>
            <a:ext cx="576262" cy="10525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nb-NO" altLang="nb-NO" sz="1200"/>
          </a:p>
        </p:txBody>
      </p:sp>
      <p:grpSp>
        <p:nvGrpSpPr>
          <p:cNvPr id="72737" name="Group 33"/>
          <p:cNvGrpSpPr>
            <a:grpSpLocks/>
          </p:cNvGrpSpPr>
          <p:nvPr/>
        </p:nvGrpSpPr>
        <p:grpSpPr bwMode="auto">
          <a:xfrm>
            <a:off x="1908175" y="1557338"/>
            <a:ext cx="5761038" cy="4895850"/>
            <a:chOff x="1156" y="890"/>
            <a:chExt cx="3629" cy="3084"/>
          </a:xfrm>
        </p:grpSpPr>
        <p:sp>
          <p:nvSpPr>
            <p:cNvPr id="5127" name="Line 31"/>
            <p:cNvSpPr>
              <a:spLocks noChangeShapeType="1"/>
            </p:cNvSpPr>
            <p:nvPr/>
          </p:nvSpPr>
          <p:spPr bwMode="auto">
            <a:xfrm>
              <a:off x="1247" y="890"/>
              <a:ext cx="3538" cy="3039"/>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sp>
          <p:nvSpPr>
            <p:cNvPr id="5128" name="Line 32"/>
            <p:cNvSpPr>
              <a:spLocks noChangeShapeType="1"/>
            </p:cNvSpPr>
            <p:nvPr/>
          </p:nvSpPr>
          <p:spPr bwMode="auto">
            <a:xfrm flipV="1">
              <a:off x="1156" y="890"/>
              <a:ext cx="3539" cy="3084"/>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a:p>
          </p:txBody>
        </p:sp>
      </p:grpSp>
    </p:spTree>
    <p:extLst>
      <p:ext uri="{BB962C8B-B14F-4D97-AF65-F5344CB8AC3E}">
        <p14:creationId xmlns:p14="http://schemas.microsoft.com/office/powerpoint/2010/main" val="1203894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2737"/>
                                        </p:tgtEl>
                                        <p:attrNameLst>
                                          <p:attrName>style.visibility</p:attrName>
                                        </p:attrNameLst>
                                      </p:cBhvr>
                                      <p:to>
                                        <p:strVal val="visible"/>
                                      </p:to>
                                    </p:set>
                                    <p:animEffect transition="in" filter="blinds(horizontal)">
                                      <p:cBhvr>
                                        <p:cTn id="7" dur="500"/>
                                        <p:tgtEl>
                                          <p:spTgt spid="72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404664"/>
            <a:ext cx="8712968" cy="2554545"/>
          </a:xfrm>
          <a:prstGeom prst="rect">
            <a:avLst/>
          </a:prstGeom>
        </p:spPr>
        <p:txBody>
          <a:bodyPr wrap="square">
            <a:spAutoFit/>
          </a:bodyPr>
          <a:lstStyle/>
          <a:p>
            <a:pPr algn="ctr"/>
            <a:r>
              <a:rPr lang="en-US" sz="4000" b="1" dirty="0" smtClean="0"/>
              <a:t>HSE-course at NT (part 4), </a:t>
            </a:r>
          </a:p>
          <a:p>
            <a:pPr algn="ctr"/>
            <a:r>
              <a:rPr lang="en-US" sz="4000" b="1" i="1" dirty="0" smtClean="0"/>
              <a:t>Local issues and routines </a:t>
            </a:r>
          </a:p>
          <a:p>
            <a:pPr algn="ctr"/>
            <a:endParaRPr lang="en-US" sz="4000" b="1" dirty="0" smtClean="0"/>
          </a:p>
          <a:p>
            <a:pPr algn="ctr"/>
            <a:r>
              <a:rPr lang="en-US" sz="4000" b="1" dirty="0" smtClean="0"/>
              <a:t>Department of Biotechnology</a:t>
            </a:r>
            <a:endParaRPr lang="en-US" sz="4000" b="1" dirty="0"/>
          </a:p>
        </p:txBody>
      </p:sp>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5042" r="-408"/>
          <a:stretch/>
        </p:blipFill>
        <p:spPr bwMode="auto">
          <a:xfrm>
            <a:off x="539552" y="3717032"/>
            <a:ext cx="5809873" cy="23146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48597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0" y="116632"/>
            <a:ext cx="4097908" cy="1143000"/>
          </a:xfrm>
        </p:spPr>
        <p:txBody>
          <a:bodyPr/>
          <a:lstStyle/>
          <a:p>
            <a:r>
              <a:rPr lang="nb-NO" dirty="0" err="1" smtClean="0"/>
              <a:t>Overview</a:t>
            </a:r>
            <a:endParaRPr lang="nb-NO" dirty="0"/>
          </a:p>
        </p:txBody>
      </p:sp>
      <p:sp>
        <p:nvSpPr>
          <p:cNvPr id="4" name="Content Placeholder 3"/>
          <p:cNvSpPr txBox="1">
            <a:spLocks noGrp="1"/>
          </p:cNvSpPr>
          <p:nvPr>
            <p:ph idx="1"/>
          </p:nvPr>
        </p:nvSpPr>
        <p:spPr>
          <a:xfrm>
            <a:off x="1115616" y="1628800"/>
            <a:ext cx="6552728" cy="3539430"/>
          </a:xfrm>
          <a:prstGeom prst="rect">
            <a:avLst/>
          </a:prstGeom>
          <a:noFill/>
        </p:spPr>
        <p:txBody>
          <a:bodyPr wrap="square" rtlCol="0">
            <a:spAutoFit/>
          </a:bodyPr>
          <a:lstStyle/>
          <a:p>
            <a:pPr marL="457200" indent="-457200">
              <a:buFont typeface="+mj-lt"/>
              <a:buAutoNum type="arabicPeriod"/>
            </a:pPr>
            <a:r>
              <a:rPr lang="en-US" sz="2800" dirty="0" smtClean="0"/>
              <a:t>Sources of HSE-information</a:t>
            </a:r>
          </a:p>
          <a:p>
            <a:pPr marL="457200" indent="-457200">
              <a:buFont typeface="+mj-lt"/>
              <a:buAutoNum type="arabicPeriod"/>
            </a:pPr>
            <a:r>
              <a:rPr lang="en-US" sz="2800" dirty="0" smtClean="0"/>
              <a:t>Chemicals </a:t>
            </a:r>
          </a:p>
          <a:p>
            <a:pPr marL="457200" indent="-457200">
              <a:buFont typeface="+mj-lt"/>
              <a:buAutoNum type="arabicPeriod"/>
            </a:pPr>
            <a:r>
              <a:rPr lang="en-US" sz="2800" dirty="0" smtClean="0"/>
              <a:t>Protective equipment </a:t>
            </a:r>
          </a:p>
          <a:p>
            <a:pPr marL="457200" indent="-457200">
              <a:buFont typeface="+mj-lt"/>
              <a:buAutoNum type="arabicPeriod"/>
            </a:pPr>
            <a:r>
              <a:rPr lang="en-US" sz="2800" dirty="0" smtClean="0"/>
              <a:t>Biological factors </a:t>
            </a:r>
          </a:p>
          <a:p>
            <a:pPr marL="457200" indent="-457200">
              <a:buFont typeface="+mj-lt"/>
              <a:buAutoNum type="arabicPeriod"/>
            </a:pPr>
            <a:r>
              <a:rPr lang="en-US" sz="2800" dirty="0" smtClean="0"/>
              <a:t>Radiation</a:t>
            </a:r>
          </a:p>
          <a:p>
            <a:pPr marL="457200" indent="-457200">
              <a:buFont typeface="+mj-lt"/>
              <a:buAutoNum type="arabicPeriod"/>
            </a:pPr>
            <a:r>
              <a:rPr lang="en-US" sz="2800" dirty="0" smtClean="0"/>
              <a:t>Gas, high temperatures, electrical hazards</a:t>
            </a:r>
          </a:p>
        </p:txBody>
      </p:sp>
    </p:spTree>
    <p:extLst>
      <p:ext uri="{BB962C8B-B14F-4D97-AF65-F5344CB8AC3E}">
        <p14:creationId xmlns:p14="http://schemas.microsoft.com/office/powerpoint/2010/main" val="37865943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55576" y="582935"/>
            <a:ext cx="7848872" cy="5078313"/>
          </a:xfrm>
          <a:prstGeom prst="rect">
            <a:avLst/>
          </a:prstGeom>
          <a:noFill/>
        </p:spPr>
        <p:txBody>
          <a:bodyPr wrap="square" rtlCol="0">
            <a:spAutoFit/>
          </a:bodyPr>
          <a:lstStyle/>
          <a:p>
            <a:r>
              <a:rPr lang="nb-NO" sz="4400" dirty="0"/>
              <a:t>S</a:t>
            </a:r>
            <a:r>
              <a:rPr lang="nb-NO" sz="4400" dirty="0" smtClean="0"/>
              <a:t>ources </a:t>
            </a:r>
            <a:r>
              <a:rPr lang="nb-NO" sz="4400" dirty="0" err="1" smtClean="0"/>
              <a:t>of</a:t>
            </a:r>
            <a:r>
              <a:rPr lang="nb-NO" sz="4400" dirty="0" smtClean="0"/>
              <a:t> HSE-</a:t>
            </a:r>
            <a:r>
              <a:rPr lang="nb-NO" sz="4400" dirty="0" err="1" smtClean="0"/>
              <a:t>information</a:t>
            </a:r>
            <a:r>
              <a:rPr lang="nb-NO" sz="4400" dirty="0" smtClean="0"/>
              <a:t> </a:t>
            </a:r>
            <a:endParaRPr lang="nb-NO" sz="4400" dirty="0"/>
          </a:p>
          <a:p>
            <a:endParaRPr lang="nb-NO" sz="2800" dirty="0" smtClean="0"/>
          </a:p>
          <a:p>
            <a:endParaRPr lang="nb-NO" sz="2800" dirty="0" smtClean="0"/>
          </a:p>
          <a:p>
            <a:pPr marL="514350" indent="-514350">
              <a:buAutoNum type="arabicPeriod"/>
            </a:pPr>
            <a:r>
              <a:rPr lang="nb-NO" sz="2800" dirty="0" smtClean="0"/>
              <a:t>NTNU (web </a:t>
            </a:r>
            <a:r>
              <a:rPr lang="nb-NO" sz="2800" dirty="0" err="1" smtClean="0"/>
              <a:t>page</a:t>
            </a:r>
            <a:r>
              <a:rPr lang="nb-NO" sz="2800" dirty="0" smtClean="0"/>
              <a:t>)</a:t>
            </a:r>
          </a:p>
          <a:p>
            <a:pPr marL="514350" indent="-514350">
              <a:buAutoNum type="arabicPeriod"/>
            </a:pPr>
            <a:r>
              <a:rPr lang="nb-NO" sz="2800" dirty="0" smtClean="0"/>
              <a:t>NT-</a:t>
            </a:r>
            <a:r>
              <a:rPr lang="nb-NO" sz="2800" dirty="0" err="1" smtClean="0"/>
              <a:t>faculty</a:t>
            </a:r>
            <a:r>
              <a:rPr lang="nb-NO" sz="2800" dirty="0" smtClean="0"/>
              <a:t> (web </a:t>
            </a:r>
            <a:r>
              <a:rPr lang="nb-NO" sz="2800" dirty="0" err="1" smtClean="0"/>
              <a:t>page</a:t>
            </a:r>
            <a:r>
              <a:rPr lang="nb-NO" sz="2800" dirty="0" smtClean="0"/>
              <a:t>)</a:t>
            </a:r>
          </a:p>
          <a:p>
            <a:pPr marL="514350" indent="-514350">
              <a:buAutoNum type="arabicPeriod"/>
            </a:pPr>
            <a:r>
              <a:rPr lang="nb-NO" sz="2800" dirty="0" smtClean="0"/>
              <a:t>IBT-</a:t>
            </a:r>
            <a:r>
              <a:rPr lang="nb-NO" sz="2800" dirty="0" err="1" smtClean="0"/>
              <a:t>institute</a:t>
            </a:r>
            <a:r>
              <a:rPr lang="nb-NO" sz="2800" dirty="0" smtClean="0"/>
              <a:t> </a:t>
            </a:r>
          </a:p>
          <a:p>
            <a:r>
              <a:rPr lang="nb-NO" sz="2800" dirty="0"/>
              <a:t> </a:t>
            </a:r>
            <a:r>
              <a:rPr lang="nb-NO" sz="2800" dirty="0" smtClean="0"/>
              <a:t>     - web </a:t>
            </a:r>
            <a:r>
              <a:rPr lang="nb-NO" sz="2800" dirty="0" err="1" smtClean="0"/>
              <a:t>page</a:t>
            </a:r>
            <a:endParaRPr lang="nb-NO" sz="2800" dirty="0"/>
          </a:p>
          <a:p>
            <a:r>
              <a:rPr lang="nb-NO" sz="2800" dirty="0" smtClean="0"/>
              <a:t>      - </a:t>
            </a:r>
            <a:r>
              <a:rPr lang="en-US" sz="2800" dirty="0" smtClean="0"/>
              <a:t>HSE coordinator</a:t>
            </a:r>
          </a:p>
          <a:p>
            <a:r>
              <a:rPr lang="en-US" sz="2800" dirty="0" smtClean="0"/>
              <a:t>      - Person </a:t>
            </a:r>
            <a:r>
              <a:rPr lang="en-US" sz="2800" dirty="0"/>
              <a:t>responsible for </a:t>
            </a:r>
            <a:r>
              <a:rPr lang="en-US" sz="2800" dirty="0" smtClean="0"/>
              <a:t>lab (green notice)         </a:t>
            </a:r>
          </a:p>
          <a:p>
            <a:r>
              <a:rPr lang="en-US" sz="2800" dirty="0" smtClean="0">
                <a:solidFill>
                  <a:srgbClr val="FF0000"/>
                </a:solidFill>
              </a:rPr>
              <a:t>      - </a:t>
            </a:r>
            <a:r>
              <a:rPr lang="nb-NO" sz="2800" dirty="0" smtClean="0">
                <a:solidFill>
                  <a:srgbClr val="FF0000"/>
                </a:solidFill>
              </a:rPr>
              <a:t>Your </a:t>
            </a:r>
            <a:r>
              <a:rPr lang="nb-NO" sz="2800" dirty="0">
                <a:solidFill>
                  <a:srgbClr val="FF0000"/>
                </a:solidFill>
              </a:rPr>
              <a:t>supervisors!</a:t>
            </a:r>
          </a:p>
          <a:p>
            <a:endParaRPr lang="en-US" sz="2800" dirty="0"/>
          </a:p>
        </p:txBody>
      </p:sp>
      <p:sp>
        <p:nvSpPr>
          <p:cNvPr id="3" name="Rectangle 2"/>
          <p:cNvSpPr/>
          <p:nvPr/>
        </p:nvSpPr>
        <p:spPr>
          <a:xfrm>
            <a:off x="4427983" y="3212976"/>
            <a:ext cx="4464497" cy="646331"/>
          </a:xfrm>
          <a:prstGeom prst="rect">
            <a:avLst/>
          </a:prstGeom>
          <a:solidFill>
            <a:srgbClr val="FFFF00"/>
          </a:solidFill>
        </p:spPr>
        <p:txBody>
          <a:bodyPr wrap="square">
            <a:spAutoFit/>
          </a:bodyPr>
          <a:lstStyle/>
          <a:p>
            <a:r>
              <a:rPr lang="nb-NO" dirty="0" err="1" smtClean="0"/>
              <a:t>Routine</a:t>
            </a:r>
            <a:r>
              <a:rPr lang="nb-NO" dirty="0" smtClean="0"/>
              <a:t>: </a:t>
            </a:r>
            <a:r>
              <a:rPr lang="nb-NO" dirty="0" smtClean="0">
                <a:hlinkClick r:id="rId3"/>
              </a:rPr>
              <a:t>http</a:t>
            </a:r>
            <a:r>
              <a:rPr lang="nb-NO" dirty="0">
                <a:hlinkClick r:id="rId3"/>
              </a:rPr>
              <a:t>://www.nt.ntnu.no/ibt/innsida-dokumentlager/HMS</a:t>
            </a:r>
            <a:r>
              <a:rPr lang="nb-NO" dirty="0" smtClean="0">
                <a:hlinkClick r:id="rId3"/>
              </a:rPr>
              <a:t>/</a:t>
            </a:r>
            <a:endParaRPr lang="nb-NO" dirty="0" smtClean="0"/>
          </a:p>
        </p:txBody>
      </p:sp>
    </p:spTree>
    <p:extLst>
      <p:ext uri="{BB962C8B-B14F-4D97-AF65-F5344CB8AC3E}">
        <p14:creationId xmlns:p14="http://schemas.microsoft.com/office/powerpoint/2010/main" val="4061959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58" y="764704"/>
            <a:ext cx="8438474" cy="556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79872" y="116632"/>
            <a:ext cx="5517857" cy="523220"/>
          </a:xfrm>
          <a:prstGeom prst="rect">
            <a:avLst/>
          </a:prstGeom>
          <a:noFill/>
        </p:spPr>
        <p:txBody>
          <a:bodyPr wrap="none" rtlCol="0">
            <a:spAutoFit/>
          </a:bodyPr>
          <a:lstStyle/>
          <a:p>
            <a:r>
              <a:rPr lang="nb-NO" sz="2800" dirty="0"/>
              <a:t>S</a:t>
            </a:r>
            <a:r>
              <a:rPr lang="nb-NO" sz="2800" dirty="0" smtClean="0"/>
              <a:t>ources </a:t>
            </a:r>
            <a:r>
              <a:rPr lang="nb-NO" sz="2800" dirty="0" err="1" smtClean="0"/>
              <a:t>of</a:t>
            </a:r>
            <a:r>
              <a:rPr lang="nb-NO" sz="2800" dirty="0" smtClean="0"/>
              <a:t> HSE-</a:t>
            </a:r>
            <a:r>
              <a:rPr lang="nb-NO" sz="2800" dirty="0" err="1" smtClean="0"/>
              <a:t>information</a:t>
            </a:r>
            <a:r>
              <a:rPr lang="nb-NO" sz="2800" dirty="0" smtClean="0"/>
              <a:t> - IBT</a:t>
            </a:r>
            <a:endParaRPr lang="nb-NO" sz="2800" dirty="0"/>
          </a:p>
        </p:txBody>
      </p:sp>
      <p:sp>
        <p:nvSpPr>
          <p:cNvPr id="6" name="Rectangle 5"/>
          <p:cNvSpPr/>
          <p:nvPr/>
        </p:nvSpPr>
        <p:spPr>
          <a:xfrm>
            <a:off x="924040" y="1772816"/>
            <a:ext cx="7824424" cy="369332"/>
          </a:xfrm>
          <a:prstGeom prst="rect">
            <a:avLst/>
          </a:prstGeom>
          <a:solidFill>
            <a:srgbClr val="FFFF00"/>
          </a:solidFill>
        </p:spPr>
        <p:txBody>
          <a:bodyPr wrap="square">
            <a:spAutoFit/>
          </a:bodyPr>
          <a:lstStyle/>
          <a:p>
            <a:r>
              <a:rPr lang="nb-NO" dirty="0" smtClean="0"/>
              <a:t>OPEN </a:t>
            </a:r>
            <a:r>
              <a:rPr lang="nb-NO" dirty="0" err="1" smtClean="0"/>
              <a:t>on</a:t>
            </a:r>
            <a:r>
              <a:rPr lang="nb-NO" dirty="0" smtClean="0"/>
              <a:t> web: </a:t>
            </a:r>
            <a:r>
              <a:rPr lang="nb-NO" b="1" dirty="0" smtClean="0">
                <a:solidFill>
                  <a:srgbClr val="FF0000"/>
                </a:solidFill>
              </a:rPr>
              <a:t>http</a:t>
            </a:r>
            <a:r>
              <a:rPr lang="nb-NO" b="1" dirty="0">
                <a:solidFill>
                  <a:srgbClr val="FF0000"/>
                </a:solidFill>
              </a:rPr>
              <a:t>://www.nt.ntnu.no/ibt/innsida-dokumentlager/HMS/</a:t>
            </a:r>
          </a:p>
        </p:txBody>
      </p:sp>
    </p:spTree>
    <p:extLst>
      <p:ext uri="{BB962C8B-B14F-4D97-AF65-F5344CB8AC3E}">
        <p14:creationId xmlns:p14="http://schemas.microsoft.com/office/powerpoint/2010/main" val="6416480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541330" y="-27384"/>
            <a:ext cx="433492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eaLnBrk="0" fontAlgn="base" hangingPunct="0">
              <a:spcBef>
                <a:spcPct val="0"/>
              </a:spcBef>
              <a:spcAft>
                <a:spcPct val="0"/>
              </a:spcAft>
              <a:defRPr sz="4400">
                <a:solidFill>
                  <a:schemeClr val="tx2"/>
                </a:solidFill>
                <a:latin typeface="Arial" charset="0"/>
              </a:defRPr>
            </a:lvl6pPr>
            <a:lvl7pPr marL="914400" algn="l" rtl="0" eaLnBrk="0" fontAlgn="base" hangingPunct="0">
              <a:spcBef>
                <a:spcPct val="0"/>
              </a:spcBef>
              <a:spcAft>
                <a:spcPct val="0"/>
              </a:spcAft>
              <a:defRPr sz="4400">
                <a:solidFill>
                  <a:schemeClr val="tx2"/>
                </a:solidFill>
                <a:latin typeface="Arial" charset="0"/>
              </a:defRPr>
            </a:lvl7pPr>
            <a:lvl8pPr marL="1371600" algn="l" rtl="0" eaLnBrk="0" fontAlgn="base" hangingPunct="0">
              <a:spcBef>
                <a:spcPct val="0"/>
              </a:spcBef>
              <a:spcAft>
                <a:spcPct val="0"/>
              </a:spcAft>
              <a:defRPr sz="4400">
                <a:solidFill>
                  <a:schemeClr val="tx2"/>
                </a:solidFill>
                <a:latin typeface="Arial" charset="0"/>
              </a:defRPr>
            </a:lvl8pPr>
            <a:lvl9pPr marL="1828800" algn="l" rtl="0" eaLnBrk="0" fontAlgn="base" hangingPunct="0">
              <a:spcBef>
                <a:spcPct val="0"/>
              </a:spcBef>
              <a:spcAft>
                <a:spcPct val="0"/>
              </a:spcAft>
              <a:defRPr sz="4400">
                <a:solidFill>
                  <a:schemeClr val="tx2"/>
                </a:solidFill>
                <a:latin typeface="Arial" charset="0"/>
              </a:defRPr>
            </a:lvl9pPr>
          </a:lstStyle>
          <a:p>
            <a:r>
              <a:rPr lang="nb-NO" kern="0" dirty="0" smtClean="0"/>
              <a:t>Chemicals</a:t>
            </a:r>
            <a:endParaRPr lang="nb-NO" kern="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16177"/>
            <a:ext cx="7560840" cy="4847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69442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1"/>
          <p:cNvSpPr txBox="1">
            <a:spLocks noChangeArrowheads="1"/>
          </p:cNvSpPr>
          <p:nvPr/>
        </p:nvSpPr>
        <p:spPr bwMode="auto">
          <a:xfrm>
            <a:off x="6608763" y="6553200"/>
            <a:ext cx="2382837" cy="246063"/>
          </a:xfrm>
          <a:prstGeom prst="rect">
            <a:avLst/>
          </a:prstGeom>
          <a:noFill/>
          <a:ln w="9525">
            <a:noFill/>
            <a:miter lim="800000"/>
            <a:headEnd/>
            <a:tailEnd/>
          </a:ln>
        </p:spPr>
        <p:txBody>
          <a:bodyPr wrap="none">
            <a:spAutoFit/>
          </a:bodyPr>
          <a:lstStyle/>
          <a:p>
            <a:pPr algn="r" eaLnBrk="0" fontAlgn="base" hangingPunct="0">
              <a:spcBef>
                <a:spcPct val="0"/>
              </a:spcBef>
              <a:spcAft>
                <a:spcPct val="0"/>
              </a:spcAft>
            </a:pPr>
            <a:r>
              <a:rPr lang="nb-NO" sz="1000" b="1">
                <a:solidFill>
                  <a:srgbClr val="FFFFFF"/>
                </a:solidFill>
              </a:rPr>
              <a:t>NT-fakultetet  HMS-opplæring 2012</a:t>
            </a:r>
          </a:p>
        </p:txBody>
      </p:sp>
      <p:sp>
        <p:nvSpPr>
          <p:cNvPr id="16386" name="Tittel 1"/>
          <p:cNvSpPr>
            <a:spLocks noGrp="1"/>
          </p:cNvSpPr>
          <p:nvPr>
            <p:ph type="title"/>
          </p:nvPr>
        </p:nvSpPr>
        <p:spPr>
          <a:xfrm>
            <a:off x="-108520" y="485800"/>
            <a:ext cx="8568952" cy="1143000"/>
          </a:xfrm>
        </p:spPr>
        <p:txBody>
          <a:bodyPr/>
          <a:lstStyle/>
          <a:p>
            <a:pPr algn="ctr"/>
            <a:r>
              <a:rPr lang="en-US" sz="4000" noProof="0" dirty="0" smtClean="0"/>
              <a:t>First rule when working with chemicals:</a:t>
            </a:r>
          </a:p>
        </p:txBody>
      </p:sp>
      <p:sp>
        <p:nvSpPr>
          <p:cNvPr id="15363" name="Plassholder for innhold 2"/>
          <p:cNvSpPr>
            <a:spLocks noGrp="1"/>
          </p:cNvSpPr>
          <p:nvPr>
            <p:ph idx="1"/>
          </p:nvPr>
        </p:nvSpPr>
        <p:spPr>
          <a:xfrm>
            <a:off x="395536" y="2441794"/>
            <a:ext cx="8136904" cy="4803630"/>
          </a:xfrm>
        </p:spPr>
        <p:txBody>
          <a:bodyPr/>
          <a:lstStyle/>
          <a:p>
            <a:pPr lvl="1">
              <a:buFontTx/>
              <a:buChar char="-"/>
              <a:defRPr/>
            </a:pPr>
            <a:r>
              <a:rPr lang="en-US" sz="3200" dirty="0" smtClean="0"/>
              <a:t>Check </a:t>
            </a:r>
            <a:r>
              <a:rPr lang="en-US" sz="3200" noProof="0" dirty="0" smtClean="0"/>
              <a:t>potential hazards and safety precautions.</a:t>
            </a:r>
          </a:p>
          <a:p>
            <a:pPr marL="457200" lvl="1" indent="0">
              <a:buFontTx/>
              <a:buNone/>
              <a:defRPr/>
            </a:pPr>
            <a:endParaRPr lang="en-US" sz="3200" noProof="0" dirty="0" smtClean="0"/>
          </a:p>
          <a:p>
            <a:pPr lvl="1">
              <a:buFontTx/>
              <a:buNone/>
              <a:defRPr/>
            </a:pPr>
            <a:endParaRPr lang="en-US" sz="3200" noProof="0" dirty="0" smtClean="0"/>
          </a:p>
        </p:txBody>
      </p:sp>
    </p:spTree>
    <p:extLst>
      <p:ext uri="{BB962C8B-B14F-4D97-AF65-F5344CB8AC3E}">
        <p14:creationId xmlns:p14="http://schemas.microsoft.com/office/powerpoint/2010/main" val="5099819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tel 1"/>
          <p:cNvSpPr>
            <a:spLocks noGrp="1"/>
          </p:cNvSpPr>
          <p:nvPr>
            <p:ph type="title"/>
          </p:nvPr>
        </p:nvSpPr>
        <p:spPr>
          <a:xfrm>
            <a:off x="251520" y="188640"/>
            <a:ext cx="7772400" cy="1143000"/>
          </a:xfrm>
        </p:spPr>
        <p:txBody>
          <a:bodyPr/>
          <a:lstStyle/>
          <a:p>
            <a:pPr algn="ctr"/>
            <a:r>
              <a:rPr lang="en-US" noProof="0" dirty="0" err="1" smtClean="0"/>
              <a:t>EcoOnline</a:t>
            </a:r>
            <a:endParaRPr lang="en-US" noProof="0" dirty="0" smtClean="0"/>
          </a:p>
        </p:txBody>
      </p:sp>
      <p:sp>
        <p:nvSpPr>
          <p:cNvPr id="3" name="Plassholder for innhold 2"/>
          <p:cNvSpPr>
            <a:spLocks noGrp="1"/>
          </p:cNvSpPr>
          <p:nvPr>
            <p:ph idx="1"/>
          </p:nvPr>
        </p:nvSpPr>
        <p:spPr>
          <a:xfrm>
            <a:off x="467544" y="1540098"/>
            <a:ext cx="8274372" cy="3185046"/>
          </a:xfrm>
        </p:spPr>
        <p:txBody>
          <a:bodyPr/>
          <a:lstStyle/>
          <a:p>
            <a:pPr marL="342900" lvl="1" indent="-342900">
              <a:buFontTx/>
              <a:buChar char="•"/>
              <a:defRPr/>
            </a:pPr>
            <a:r>
              <a:rPr lang="en-US" sz="2000" noProof="0" dirty="0" err="1" smtClean="0"/>
              <a:t>EcoOnline</a:t>
            </a:r>
            <a:r>
              <a:rPr lang="en-US" sz="2000" noProof="0" dirty="0" smtClean="0"/>
              <a:t> is NTNUs chemical database</a:t>
            </a:r>
          </a:p>
          <a:p>
            <a:pPr marL="0" lvl="1" indent="0">
              <a:buNone/>
              <a:defRPr/>
            </a:pPr>
            <a:r>
              <a:rPr lang="en-US" sz="2000" dirty="0"/>
              <a:t> </a:t>
            </a:r>
            <a:r>
              <a:rPr lang="en-US" sz="2000" dirty="0" smtClean="0"/>
              <a:t>    </a:t>
            </a:r>
            <a:r>
              <a:rPr lang="en-US" sz="2000" noProof="0" dirty="0" smtClean="0">
                <a:solidFill>
                  <a:srgbClr val="0000FF"/>
                </a:solidFill>
              </a:rPr>
              <a:t>(</a:t>
            </a:r>
            <a:r>
              <a:rPr lang="en-US" sz="2000" noProof="0" dirty="0" smtClean="0">
                <a:hlinkClick r:id="rId3"/>
              </a:rPr>
              <a:t>https://innsida.ntnu.no/web/guest/wiki/-/wiki/Norsk/stoffkartotek</a:t>
            </a:r>
            <a:r>
              <a:rPr lang="en-US" sz="2000" noProof="0" dirty="0" smtClean="0"/>
              <a:t>)</a:t>
            </a:r>
          </a:p>
          <a:p>
            <a:pPr marL="342900" lvl="1" indent="-342900">
              <a:buFontTx/>
              <a:buChar char="•"/>
              <a:defRPr/>
            </a:pPr>
            <a:endParaRPr lang="en-US" sz="2000" noProof="0" dirty="0" smtClean="0">
              <a:solidFill>
                <a:srgbClr val="FF0000"/>
              </a:solidFill>
            </a:endParaRPr>
          </a:p>
          <a:p>
            <a:pPr lvl="1">
              <a:defRPr/>
            </a:pPr>
            <a:r>
              <a:rPr lang="en-US" sz="2000" dirty="0" smtClean="0"/>
              <a:t>Search for “</a:t>
            </a:r>
            <a:r>
              <a:rPr lang="en-US" sz="2000" dirty="0" err="1" smtClean="0"/>
              <a:t>stoffkartotek</a:t>
            </a:r>
            <a:r>
              <a:rPr lang="en-US" sz="2000" dirty="0" smtClean="0"/>
              <a:t>”</a:t>
            </a:r>
          </a:p>
          <a:p>
            <a:pPr lvl="1">
              <a:defRPr/>
            </a:pPr>
            <a:endParaRPr lang="en-US" sz="2000" dirty="0" smtClean="0"/>
          </a:p>
          <a:p>
            <a:pPr lvl="1">
              <a:defRPr/>
            </a:pPr>
            <a:r>
              <a:rPr lang="en-US" sz="2000" dirty="0" smtClean="0"/>
              <a:t>All </a:t>
            </a:r>
            <a:r>
              <a:rPr lang="en-US" sz="2000" dirty="0"/>
              <a:t>chemicals, hazardous compounds and </a:t>
            </a:r>
            <a:r>
              <a:rPr lang="en-US" sz="2000" dirty="0" smtClean="0"/>
              <a:t>gases are </a:t>
            </a:r>
            <a:r>
              <a:rPr lang="en-US" sz="2000" dirty="0"/>
              <a:t>registered </a:t>
            </a:r>
            <a:endParaRPr lang="en-US" sz="2000" dirty="0" smtClean="0"/>
          </a:p>
          <a:p>
            <a:pPr lvl="1">
              <a:defRPr/>
            </a:pPr>
            <a:endParaRPr lang="en-US" sz="2000" noProof="0" dirty="0"/>
          </a:p>
          <a:p>
            <a:pPr lvl="1">
              <a:defRPr/>
            </a:pPr>
            <a:r>
              <a:rPr lang="en-US" sz="2000" noProof="0" dirty="0" smtClean="0"/>
              <a:t>Records of chemicals: material safety data sheets (MSDS/SDS)</a:t>
            </a:r>
          </a:p>
          <a:p>
            <a:pPr marL="457200" lvl="1" indent="0">
              <a:buNone/>
              <a:defRPr/>
            </a:pPr>
            <a:endParaRPr lang="en-US" sz="2000" noProof="0" dirty="0" smtClean="0">
              <a:hlinkClick r:id="rId3"/>
            </a:endParaRPr>
          </a:p>
          <a:p>
            <a:pPr lvl="1">
              <a:defRPr/>
            </a:pPr>
            <a:r>
              <a:rPr lang="en-US" sz="2000" noProof="0" dirty="0" smtClean="0"/>
              <a:t>MSDSs are available in paper copies in the laboratories </a:t>
            </a:r>
          </a:p>
          <a:p>
            <a:pPr lvl="1">
              <a:defRPr/>
            </a:pPr>
            <a:endParaRPr lang="en-US" sz="2000" noProof="0" dirty="0"/>
          </a:p>
          <a:p>
            <a:pPr marL="457200" lvl="1" indent="0">
              <a:buNone/>
              <a:defRPr/>
            </a:pPr>
            <a:endParaRPr lang="en-US" sz="2000" noProof="0" dirty="0" smtClean="0"/>
          </a:p>
          <a:p>
            <a:pPr lvl="1">
              <a:defRPr/>
            </a:pPr>
            <a:endParaRPr lang="en-US" sz="2000" noProof="0" dirty="0" smtClean="0"/>
          </a:p>
          <a:p>
            <a:endParaRPr lang="en-US" sz="2000" noProof="0" dirty="0" smtClean="0"/>
          </a:p>
          <a:p>
            <a:pPr marL="457200" lvl="1" indent="0">
              <a:defRPr/>
            </a:pPr>
            <a:endParaRPr lang="en-US" sz="2000" noProof="0" dirty="0" smtClean="0"/>
          </a:p>
          <a:p>
            <a:pPr marL="457200" lvl="1" indent="0">
              <a:buFontTx/>
              <a:buNone/>
              <a:defRPr/>
            </a:pPr>
            <a:endParaRPr lang="en-US" sz="2000" noProof="0" dirty="0" smtClean="0"/>
          </a:p>
          <a:p>
            <a:pPr marL="457200" lvl="1" indent="0">
              <a:defRPr/>
            </a:pPr>
            <a:endParaRPr lang="en-US" sz="2000" noProof="0" dirty="0" smtClean="0"/>
          </a:p>
        </p:txBody>
      </p:sp>
      <p:pic>
        <p:nvPicPr>
          <p:cNvPr id="1026" name="Picture 2" descr="C:\Users\marting\Desktop\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272" y="260648"/>
            <a:ext cx="1872208" cy="1053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6585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855"/>
            <a:ext cx="4552950"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7" name="Tittel 1"/>
          <p:cNvSpPr>
            <a:spLocks noGrp="1"/>
          </p:cNvSpPr>
          <p:nvPr>
            <p:ph type="title"/>
          </p:nvPr>
        </p:nvSpPr>
        <p:spPr>
          <a:xfrm>
            <a:off x="468313" y="44450"/>
            <a:ext cx="7775575" cy="687388"/>
          </a:xfrm>
        </p:spPr>
        <p:txBody>
          <a:bodyPr/>
          <a:lstStyle/>
          <a:p>
            <a:pPr algn="ctr"/>
            <a:r>
              <a:rPr lang="en-US" noProof="0" dirty="0" smtClean="0"/>
              <a:t>Pictograms/Hazard symbols</a:t>
            </a:r>
          </a:p>
        </p:txBody>
      </p:sp>
      <p:sp>
        <p:nvSpPr>
          <p:cNvPr id="24580" name="TextBox 2"/>
          <p:cNvSpPr txBox="1">
            <a:spLocks noChangeArrowheads="1"/>
          </p:cNvSpPr>
          <p:nvPr/>
        </p:nvSpPr>
        <p:spPr bwMode="auto">
          <a:xfrm>
            <a:off x="323528" y="5553342"/>
            <a:ext cx="3382342" cy="830997"/>
          </a:xfrm>
          <a:prstGeom prst="rect">
            <a:avLst/>
          </a:prstGeom>
          <a:noFill/>
          <a:ln w="9525">
            <a:noFill/>
            <a:miter lim="800000"/>
            <a:headEnd/>
            <a:tailEnd/>
          </a:ln>
        </p:spPr>
        <p:txBody>
          <a:bodyPr wrap="square">
            <a:spAutoFit/>
          </a:bodyPr>
          <a:lstStyle/>
          <a:p>
            <a:pPr eaLnBrk="0" hangingPunct="0"/>
            <a:r>
              <a:rPr lang="en-US" sz="1600" dirty="0">
                <a:solidFill>
                  <a:srgbClr val="000000"/>
                </a:solidFill>
              </a:rPr>
              <a:t>CLP: Classification, Labeling and Packaging of Substances and Mixtures  (EU)</a:t>
            </a:r>
            <a:endParaRPr lang="nb-NO" sz="1600" dirty="0">
              <a:solidFill>
                <a:srgbClr val="000000"/>
              </a:solidFill>
            </a:endParaRPr>
          </a:p>
        </p:txBody>
      </p:sp>
      <p:sp>
        <p:nvSpPr>
          <p:cNvPr id="24581" name="TextBox 5"/>
          <p:cNvSpPr txBox="1">
            <a:spLocks noChangeArrowheads="1"/>
          </p:cNvSpPr>
          <p:nvPr/>
        </p:nvSpPr>
        <p:spPr bwMode="auto">
          <a:xfrm>
            <a:off x="323528" y="1085900"/>
            <a:ext cx="1800225" cy="338137"/>
          </a:xfrm>
          <a:prstGeom prst="rect">
            <a:avLst/>
          </a:prstGeom>
          <a:solidFill>
            <a:srgbClr val="F2F2FC"/>
          </a:solidFill>
          <a:ln w="9525">
            <a:noFill/>
            <a:miter lim="800000"/>
            <a:headEnd/>
            <a:tailEnd/>
          </a:ln>
        </p:spPr>
        <p:txBody>
          <a:bodyPr>
            <a:spAutoFit/>
          </a:bodyPr>
          <a:lstStyle/>
          <a:p>
            <a:pPr eaLnBrk="0" hangingPunct="0"/>
            <a:r>
              <a:rPr lang="nb-NO" sz="1600" b="1" dirty="0" smtClean="0">
                <a:solidFill>
                  <a:srgbClr val="000000"/>
                </a:solidFill>
              </a:rPr>
              <a:t>Old symbols</a:t>
            </a:r>
            <a:endParaRPr lang="nb-NO" sz="1600" b="1" dirty="0">
              <a:solidFill>
                <a:srgbClr val="000000"/>
              </a:solidFill>
            </a:endParaRPr>
          </a:p>
        </p:txBody>
      </p:sp>
      <p:sp>
        <p:nvSpPr>
          <p:cNvPr id="24583" name="TextBox 8"/>
          <p:cNvSpPr txBox="1">
            <a:spLocks noChangeArrowheads="1"/>
          </p:cNvSpPr>
          <p:nvPr/>
        </p:nvSpPr>
        <p:spPr bwMode="auto">
          <a:xfrm>
            <a:off x="7799388" y="44450"/>
            <a:ext cx="1192212" cy="307777"/>
          </a:xfrm>
          <a:prstGeom prst="rect">
            <a:avLst/>
          </a:prstGeom>
          <a:noFill/>
          <a:ln w="9525">
            <a:noFill/>
            <a:miter lim="800000"/>
            <a:headEnd/>
            <a:tailEnd/>
          </a:ln>
        </p:spPr>
        <p:txBody>
          <a:bodyPr>
            <a:spAutoFit/>
          </a:bodyPr>
          <a:lstStyle/>
          <a:p>
            <a:pPr eaLnBrk="0" hangingPunct="0"/>
            <a:r>
              <a:rPr lang="nb-NO" sz="1400" dirty="0" smtClean="0">
                <a:solidFill>
                  <a:srgbClr val="A6A6A6"/>
                </a:solidFill>
              </a:rPr>
              <a:t>Chemicals</a:t>
            </a:r>
            <a:endParaRPr lang="nb-NO" sz="1400" dirty="0">
              <a:solidFill>
                <a:srgbClr val="A6A6A6"/>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50" y="1052855"/>
            <a:ext cx="461010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5"/>
          <p:cNvSpPr txBox="1">
            <a:spLocks noChangeArrowheads="1"/>
          </p:cNvSpPr>
          <p:nvPr/>
        </p:nvSpPr>
        <p:spPr bwMode="auto">
          <a:xfrm>
            <a:off x="4715991" y="1074639"/>
            <a:ext cx="1800225" cy="338137"/>
          </a:xfrm>
          <a:prstGeom prst="rect">
            <a:avLst/>
          </a:prstGeom>
          <a:solidFill>
            <a:srgbClr val="F2F2FC"/>
          </a:solidFill>
          <a:ln w="9525">
            <a:noFill/>
            <a:miter lim="800000"/>
            <a:headEnd/>
            <a:tailEnd/>
          </a:ln>
        </p:spPr>
        <p:txBody>
          <a:bodyPr>
            <a:spAutoFit/>
          </a:bodyPr>
          <a:lstStyle/>
          <a:p>
            <a:pPr eaLnBrk="0" hangingPunct="0"/>
            <a:r>
              <a:rPr lang="nb-NO" sz="1600" b="1" dirty="0" smtClean="0">
                <a:solidFill>
                  <a:srgbClr val="000000"/>
                </a:solidFill>
              </a:rPr>
              <a:t>Old symbols</a:t>
            </a:r>
            <a:endParaRPr lang="nb-NO" sz="1600" b="1" dirty="0">
              <a:solidFill>
                <a:srgbClr val="000000"/>
              </a:solidFill>
            </a:endParaRPr>
          </a:p>
        </p:txBody>
      </p:sp>
    </p:spTree>
    <p:extLst>
      <p:ext uri="{BB962C8B-B14F-4D97-AF65-F5344CB8AC3E}">
        <p14:creationId xmlns:p14="http://schemas.microsoft.com/office/powerpoint/2010/main" val="980307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04377"/>
            <a:ext cx="5544616" cy="48097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1" name="Title 1"/>
          <p:cNvSpPr>
            <a:spLocks noGrp="1"/>
          </p:cNvSpPr>
          <p:nvPr>
            <p:ph type="title"/>
          </p:nvPr>
        </p:nvSpPr>
        <p:spPr>
          <a:xfrm>
            <a:off x="107504" y="-90264"/>
            <a:ext cx="9216826" cy="1143000"/>
          </a:xfrm>
        </p:spPr>
        <p:txBody>
          <a:bodyPr/>
          <a:lstStyle/>
          <a:p>
            <a:pPr algn="ctr"/>
            <a:r>
              <a:rPr lang="en-US" sz="4000" noProof="0" dirty="0" smtClean="0"/>
              <a:t>Safety data sheet (SDS)</a:t>
            </a:r>
          </a:p>
        </p:txBody>
      </p:sp>
      <p:pic>
        <p:nvPicPr>
          <p:cNvPr id="20482" name="Picture 3"/>
          <p:cNvPicPr>
            <a:picLocks noChangeAspect="1" noChangeArrowheads="1"/>
          </p:cNvPicPr>
          <p:nvPr/>
        </p:nvPicPr>
        <p:blipFill>
          <a:blip r:embed="rId4"/>
          <a:srcRect/>
          <a:stretch>
            <a:fillRect/>
          </a:stretch>
        </p:blipFill>
        <p:spPr bwMode="auto">
          <a:xfrm>
            <a:off x="7845539" y="4777988"/>
            <a:ext cx="936625" cy="882650"/>
          </a:xfrm>
          <a:prstGeom prst="rect">
            <a:avLst/>
          </a:prstGeom>
          <a:noFill/>
          <a:ln w="9525">
            <a:noFill/>
            <a:miter lim="800000"/>
            <a:headEnd/>
            <a:tailEnd/>
          </a:ln>
        </p:spPr>
      </p:pic>
      <p:sp>
        <p:nvSpPr>
          <p:cNvPr id="20483" name="TextBox 20"/>
          <p:cNvSpPr txBox="1">
            <a:spLocks noChangeArrowheads="1"/>
          </p:cNvSpPr>
          <p:nvPr/>
        </p:nvSpPr>
        <p:spPr bwMode="auto">
          <a:xfrm>
            <a:off x="5791200" y="2113692"/>
            <a:ext cx="2625725" cy="307975"/>
          </a:xfrm>
          <a:prstGeom prst="rect">
            <a:avLst/>
          </a:prstGeom>
          <a:noFill/>
          <a:ln w="9525">
            <a:noFill/>
            <a:miter lim="800000"/>
            <a:headEnd/>
            <a:tailEnd/>
          </a:ln>
        </p:spPr>
        <p:txBody>
          <a:bodyPr>
            <a:spAutoFit/>
          </a:bodyPr>
          <a:lstStyle/>
          <a:p>
            <a:pPr eaLnBrk="0" hangingPunct="0"/>
            <a:r>
              <a:rPr lang="en-US" sz="1400" dirty="0" smtClean="0">
                <a:solidFill>
                  <a:srgbClr val="000000"/>
                </a:solidFill>
              </a:rPr>
              <a:t>Spill on skin? Inhalation?</a:t>
            </a:r>
            <a:endParaRPr lang="en-US" sz="1400" dirty="0">
              <a:solidFill>
                <a:srgbClr val="000000"/>
              </a:solidFill>
            </a:endParaRPr>
          </a:p>
        </p:txBody>
      </p:sp>
      <p:sp>
        <p:nvSpPr>
          <p:cNvPr id="20484" name="TextBox 23"/>
          <p:cNvSpPr txBox="1">
            <a:spLocks noChangeArrowheads="1"/>
          </p:cNvSpPr>
          <p:nvPr/>
        </p:nvSpPr>
        <p:spPr bwMode="auto">
          <a:xfrm>
            <a:off x="5791200" y="5210036"/>
            <a:ext cx="2082800" cy="523220"/>
          </a:xfrm>
          <a:prstGeom prst="rect">
            <a:avLst/>
          </a:prstGeom>
          <a:noFill/>
          <a:ln w="9525">
            <a:noFill/>
            <a:miter lim="800000"/>
            <a:headEnd/>
            <a:tailEnd/>
          </a:ln>
        </p:spPr>
        <p:txBody>
          <a:bodyPr>
            <a:spAutoFit/>
          </a:bodyPr>
          <a:lstStyle/>
          <a:p>
            <a:pPr eaLnBrk="0" hangingPunct="0"/>
            <a:r>
              <a:rPr lang="en-US" sz="1400" dirty="0" smtClean="0">
                <a:solidFill>
                  <a:srgbClr val="000000"/>
                </a:solidFill>
              </a:rPr>
              <a:t>Pictograms, safety sentences</a:t>
            </a:r>
            <a:endParaRPr lang="en-US" sz="1400" dirty="0">
              <a:solidFill>
                <a:srgbClr val="000000"/>
              </a:solidFill>
            </a:endParaRPr>
          </a:p>
        </p:txBody>
      </p:sp>
      <p:sp>
        <p:nvSpPr>
          <p:cNvPr id="20485" name="TextBox 28"/>
          <p:cNvSpPr txBox="1">
            <a:spLocks noChangeArrowheads="1"/>
          </p:cNvSpPr>
          <p:nvPr/>
        </p:nvSpPr>
        <p:spPr bwMode="auto">
          <a:xfrm>
            <a:off x="5791200" y="2345467"/>
            <a:ext cx="2625725" cy="307975"/>
          </a:xfrm>
          <a:prstGeom prst="rect">
            <a:avLst/>
          </a:prstGeom>
          <a:noFill/>
          <a:ln w="9525">
            <a:noFill/>
            <a:miter lim="800000"/>
            <a:headEnd/>
            <a:tailEnd/>
          </a:ln>
        </p:spPr>
        <p:txBody>
          <a:bodyPr>
            <a:spAutoFit/>
          </a:bodyPr>
          <a:lstStyle/>
          <a:p>
            <a:pPr eaLnBrk="0" hangingPunct="0"/>
            <a:r>
              <a:rPr lang="en-US" sz="1400" dirty="0" smtClean="0">
                <a:solidFill>
                  <a:srgbClr val="000000"/>
                </a:solidFill>
              </a:rPr>
              <a:t>Extinguisher?</a:t>
            </a:r>
            <a:endParaRPr lang="en-US" sz="1400" dirty="0">
              <a:solidFill>
                <a:srgbClr val="000000"/>
              </a:solidFill>
            </a:endParaRPr>
          </a:p>
        </p:txBody>
      </p:sp>
      <p:sp>
        <p:nvSpPr>
          <p:cNvPr id="20486" name="TextBox 29"/>
          <p:cNvSpPr txBox="1">
            <a:spLocks noChangeArrowheads="1"/>
          </p:cNvSpPr>
          <p:nvPr/>
        </p:nvSpPr>
        <p:spPr bwMode="auto">
          <a:xfrm>
            <a:off x="5791200" y="3111931"/>
            <a:ext cx="3101280" cy="307777"/>
          </a:xfrm>
          <a:prstGeom prst="rect">
            <a:avLst/>
          </a:prstGeom>
          <a:noFill/>
          <a:ln w="9525">
            <a:noFill/>
            <a:miter lim="800000"/>
            <a:headEnd/>
            <a:tailEnd/>
          </a:ln>
        </p:spPr>
        <p:txBody>
          <a:bodyPr wrap="square">
            <a:spAutoFit/>
          </a:bodyPr>
          <a:lstStyle/>
          <a:p>
            <a:pPr eaLnBrk="0" hangingPunct="0"/>
            <a:r>
              <a:rPr lang="en-US" sz="1400" dirty="0" smtClean="0">
                <a:solidFill>
                  <a:srgbClr val="000000"/>
                </a:solidFill>
              </a:rPr>
              <a:t>Handling. What should be avoided?</a:t>
            </a:r>
            <a:endParaRPr lang="en-US" sz="1400" dirty="0">
              <a:solidFill>
                <a:srgbClr val="000000"/>
              </a:solidFill>
            </a:endParaRPr>
          </a:p>
        </p:txBody>
      </p:sp>
      <p:cxnSp>
        <p:nvCxnSpPr>
          <p:cNvPr id="20488" name="Straight Arrow Connector 5"/>
          <p:cNvCxnSpPr>
            <a:cxnSpLocks noChangeShapeType="1"/>
          </p:cNvCxnSpPr>
          <p:nvPr/>
        </p:nvCxnSpPr>
        <p:spPr bwMode="auto">
          <a:xfrm flipH="1">
            <a:off x="3630613" y="1774141"/>
            <a:ext cx="2160587" cy="0"/>
          </a:xfrm>
          <a:prstGeom prst="straightConnector1">
            <a:avLst/>
          </a:prstGeom>
          <a:noFill/>
          <a:ln w="9525" algn="ctr">
            <a:solidFill>
              <a:schemeClr val="tx1"/>
            </a:solidFill>
            <a:round/>
            <a:headEnd/>
            <a:tailEnd type="arrow" w="med" len="med"/>
          </a:ln>
        </p:spPr>
      </p:cxnSp>
      <p:cxnSp>
        <p:nvCxnSpPr>
          <p:cNvPr id="20489" name="Straight Arrow Connector 11"/>
          <p:cNvCxnSpPr>
            <a:cxnSpLocks noChangeShapeType="1"/>
          </p:cNvCxnSpPr>
          <p:nvPr/>
        </p:nvCxnSpPr>
        <p:spPr bwMode="auto">
          <a:xfrm flipH="1">
            <a:off x="3630613" y="4777988"/>
            <a:ext cx="2160587" cy="0"/>
          </a:xfrm>
          <a:prstGeom prst="straightConnector1">
            <a:avLst/>
          </a:prstGeom>
          <a:noFill/>
          <a:ln w="9525" algn="ctr">
            <a:solidFill>
              <a:schemeClr val="tx1"/>
            </a:solidFill>
            <a:round/>
            <a:headEnd/>
            <a:tailEnd type="arrow" w="med" len="med"/>
          </a:ln>
        </p:spPr>
      </p:cxnSp>
      <p:sp>
        <p:nvSpPr>
          <p:cNvPr id="20490" name="TextBox 10"/>
          <p:cNvSpPr txBox="1">
            <a:spLocks noChangeArrowheads="1"/>
          </p:cNvSpPr>
          <p:nvPr/>
        </p:nvSpPr>
        <p:spPr bwMode="auto">
          <a:xfrm>
            <a:off x="5789612" y="4577492"/>
            <a:ext cx="2310779" cy="307777"/>
          </a:xfrm>
          <a:prstGeom prst="rect">
            <a:avLst/>
          </a:prstGeom>
          <a:noFill/>
          <a:ln w="9525">
            <a:noFill/>
            <a:miter lim="800000"/>
            <a:headEnd/>
            <a:tailEnd/>
          </a:ln>
        </p:spPr>
        <p:txBody>
          <a:bodyPr wrap="square">
            <a:spAutoFit/>
          </a:bodyPr>
          <a:lstStyle/>
          <a:p>
            <a:pPr eaLnBrk="0" hangingPunct="0"/>
            <a:r>
              <a:rPr lang="en-US" sz="1400" dirty="0" smtClean="0">
                <a:solidFill>
                  <a:srgbClr val="000000"/>
                </a:solidFill>
              </a:rPr>
              <a:t>Important when disposing</a:t>
            </a:r>
            <a:endParaRPr lang="en-US" sz="1400" dirty="0">
              <a:solidFill>
                <a:srgbClr val="000000"/>
              </a:solidFill>
            </a:endParaRPr>
          </a:p>
        </p:txBody>
      </p:sp>
      <p:sp>
        <p:nvSpPr>
          <p:cNvPr id="20491" name="TextBox 15"/>
          <p:cNvSpPr txBox="1">
            <a:spLocks noChangeArrowheads="1"/>
          </p:cNvSpPr>
          <p:nvPr/>
        </p:nvSpPr>
        <p:spPr bwMode="auto">
          <a:xfrm>
            <a:off x="5867574" y="1571786"/>
            <a:ext cx="2160588" cy="307975"/>
          </a:xfrm>
          <a:prstGeom prst="rect">
            <a:avLst/>
          </a:prstGeom>
          <a:noFill/>
          <a:ln w="9525">
            <a:noFill/>
            <a:miter lim="800000"/>
            <a:headEnd/>
            <a:tailEnd/>
          </a:ln>
        </p:spPr>
        <p:txBody>
          <a:bodyPr>
            <a:spAutoFit/>
          </a:bodyPr>
          <a:lstStyle/>
          <a:p>
            <a:pPr eaLnBrk="0" hangingPunct="0"/>
            <a:r>
              <a:rPr lang="en-US" sz="1400" dirty="0" smtClean="0">
                <a:solidFill>
                  <a:srgbClr val="000000"/>
                </a:solidFill>
              </a:rPr>
              <a:t>Primary hazards</a:t>
            </a:r>
            <a:endParaRPr lang="en-US" sz="1400" dirty="0">
              <a:solidFill>
                <a:srgbClr val="000000"/>
              </a:solidFill>
            </a:endParaRPr>
          </a:p>
        </p:txBody>
      </p:sp>
      <p:cxnSp>
        <p:nvCxnSpPr>
          <p:cNvPr id="20492" name="Straight Arrow Connector 16"/>
          <p:cNvCxnSpPr>
            <a:cxnSpLocks noChangeShapeType="1"/>
          </p:cNvCxnSpPr>
          <p:nvPr/>
        </p:nvCxnSpPr>
        <p:spPr bwMode="auto">
          <a:xfrm flipH="1">
            <a:off x="3630613" y="3265820"/>
            <a:ext cx="2160587" cy="0"/>
          </a:xfrm>
          <a:prstGeom prst="straightConnector1">
            <a:avLst/>
          </a:prstGeom>
          <a:noFill/>
          <a:ln w="9525" algn="ctr">
            <a:solidFill>
              <a:schemeClr val="tx1"/>
            </a:solidFill>
            <a:round/>
            <a:headEnd/>
            <a:tailEnd type="arrow" w="med" len="med"/>
          </a:ln>
        </p:spPr>
      </p:cxnSp>
      <p:cxnSp>
        <p:nvCxnSpPr>
          <p:cNvPr id="20493" name="Straight Arrow Connector 17"/>
          <p:cNvCxnSpPr>
            <a:cxnSpLocks noChangeShapeType="1"/>
          </p:cNvCxnSpPr>
          <p:nvPr/>
        </p:nvCxnSpPr>
        <p:spPr bwMode="auto">
          <a:xfrm flipH="1">
            <a:off x="5292080" y="2761764"/>
            <a:ext cx="499121" cy="0"/>
          </a:xfrm>
          <a:prstGeom prst="straightConnector1">
            <a:avLst/>
          </a:prstGeom>
          <a:noFill/>
          <a:ln w="9525" algn="ctr">
            <a:solidFill>
              <a:schemeClr val="tx1"/>
            </a:solidFill>
            <a:round/>
            <a:headEnd/>
            <a:tailEnd type="arrow" w="med" len="med"/>
          </a:ln>
        </p:spPr>
      </p:cxnSp>
      <p:cxnSp>
        <p:nvCxnSpPr>
          <p:cNvPr id="20494" name="Straight Arrow Connector 19"/>
          <p:cNvCxnSpPr>
            <a:cxnSpLocks noChangeShapeType="1"/>
          </p:cNvCxnSpPr>
          <p:nvPr/>
        </p:nvCxnSpPr>
        <p:spPr bwMode="auto">
          <a:xfrm flipH="1">
            <a:off x="3630613" y="2257708"/>
            <a:ext cx="2160587" cy="0"/>
          </a:xfrm>
          <a:prstGeom prst="straightConnector1">
            <a:avLst/>
          </a:prstGeom>
          <a:noFill/>
          <a:ln w="9525" algn="ctr">
            <a:solidFill>
              <a:schemeClr val="tx1"/>
            </a:solidFill>
            <a:round/>
            <a:headEnd/>
            <a:tailEnd type="arrow" w="med" len="med"/>
          </a:ln>
        </p:spPr>
      </p:cxnSp>
      <p:cxnSp>
        <p:nvCxnSpPr>
          <p:cNvPr id="20495" name="Straight Arrow Connector 21"/>
          <p:cNvCxnSpPr>
            <a:cxnSpLocks noChangeShapeType="1"/>
          </p:cNvCxnSpPr>
          <p:nvPr/>
        </p:nvCxnSpPr>
        <p:spPr bwMode="auto">
          <a:xfrm flipH="1">
            <a:off x="3846513" y="5277852"/>
            <a:ext cx="1944687" cy="0"/>
          </a:xfrm>
          <a:prstGeom prst="straightConnector1">
            <a:avLst/>
          </a:prstGeom>
          <a:noFill/>
          <a:ln w="9525" algn="ctr">
            <a:solidFill>
              <a:schemeClr val="tx1"/>
            </a:solidFill>
            <a:round/>
            <a:headEnd/>
            <a:tailEnd type="arrow" w="med" len="med"/>
          </a:ln>
        </p:spPr>
      </p:cxnSp>
      <p:cxnSp>
        <p:nvCxnSpPr>
          <p:cNvPr id="20496" name="Straight Arrow Connector 24"/>
          <p:cNvCxnSpPr>
            <a:cxnSpLocks noChangeShapeType="1"/>
          </p:cNvCxnSpPr>
          <p:nvPr/>
        </p:nvCxnSpPr>
        <p:spPr bwMode="auto">
          <a:xfrm flipH="1">
            <a:off x="3862636" y="3769876"/>
            <a:ext cx="1866652" cy="0"/>
          </a:xfrm>
          <a:prstGeom prst="straightConnector1">
            <a:avLst/>
          </a:prstGeom>
          <a:noFill/>
          <a:ln w="9525" algn="ctr">
            <a:solidFill>
              <a:schemeClr val="tx1"/>
            </a:solidFill>
            <a:round/>
            <a:headEnd/>
            <a:tailEnd type="arrow" w="med" len="med"/>
          </a:ln>
        </p:spPr>
      </p:cxnSp>
      <p:sp>
        <p:nvSpPr>
          <p:cNvPr id="20497" name="TextBox 25"/>
          <p:cNvSpPr txBox="1">
            <a:spLocks noChangeArrowheads="1"/>
          </p:cNvSpPr>
          <p:nvPr/>
        </p:nvSpPr>
        <p:spPr bwMode="auto">
          <a:xfrm>
            <a:off x="5791200" y="3642455"/>
            <a:ext cx="3101280" cy="307777"/>
          </a:xfrm>
          <a:prstGeom prst="rect">
            <a:avLst/>
          </a:prstGeom>
          <a:noFill/>
          <a:ln w="9525">
            <a:noFill/>
            <a:miter lim="800000"/>
            <a:headEnd/>
            <a:tailEnd/>
          </a:ln>
        </p:spPr>
        <p:txBody>
          <a:bodyPr wrap="square">
            <a:spAutoFit/>
          </a:bodyPr>
          <a:lstStyle/>
          <a:p>
            <a:pPr eaLnBrk="0" hangingPunct="0"/>
            <a:r>
              <a:rPr lang="en-US" sz="1400" dirty="0" smtClean="0">
                <a:solidFill>
                  <a:srgbClr val="000000"/>
                </a:solidFill>
              </a:rPr>
              <a:t>Highly reactive? Explosion hazard?</a:t>
            </a:r>
            <a:endParaRPr lang="en-US" sz="1400" dirty="0">
              <a:solidFill>
                <a:srgbClr val="000000"/>
              </a:solidFill>
            </a:endParaRPr>
          </a:p>
        </p:txBody>
      </p:sp>
      <p:sp>
        <p:nvSpPr>
          <p:cNvPr id="20498" name="TextBox 26"/>
          <p:cNvSpPr txBox="1">
            <a:spLocks noChangeArrowheads="1"/>
          </p:cNvSpPr>
          <p:nvPr/>
        </p:nvSpPr>
        <p:spPr bwMode="auto">
          <a:xfrm>
            <a:off x="5791200" y="2617748"/>
            <a:ext cx="2160588" cy="307975"/>
          </a:xfrm>
          <a:prstGeom prst="rect">
            <a:avLst/>
          </a:prstGeom>
          <a:noFill/>
          <a:ln w="9525">
            <a:noFill/>
            <a:miter lim="800000"/>
            <a:headEnd/>
            <a:tailEnd/>
          </a:ln>
        </p:spPr>
        <p:txBody>
          <a:bodyPr>
            <a:spAutoFit/>
          </a:bodyPr>
          <a:lstStyle/>
          <a:p>
            <a:pPr eaLnBrk="0" hangingPunct="0"/>
            <a:r>
              <a:rPr lang="en-US" sz="1400" dirty="0" smtClean="0">
                <a:solidFill>
                  <a:srgbClr val="000000"/>
                </a:solidFill>
              </a:rPr>
              <a:t>Measures on spill?</a:t>
            </a:r>
            <a:endParaRPr lang="en-US" sz="1400" dirty="0">
              <a:solidFill>
                <a:srgbClr val="000000"/>
              </a:solidFill>
            </a:endParaRPr>
          </a:p>
        </p:txBody>
      </p:sp>
      <p:cxnSp>
        <p:nvCxnSpPr>
          <p:cNvPr id="20499" name="Straight Arrow Connector 27"/>
          <p:cNvCxnSpPr>
            <a:cxnSpLocks noChangeShapeType="1"/>
          </p:cNvCxnSpPr>
          <p:nvPr/>
        </p:nvCxnSpPr>
        <p:spPr bwMode="auto">
          <a:xfrm flipH="1">
            <a:off x="3630613" y="2545740"/>
            <a:ext cx="2160587" cy="0"/>
          </a:xfrm>
          <a:prstGeom prst="straightConnector1">
            <a:avLst/>
          </a:prstGeom>
          <a:noFill/>
          <a:ln w="9525" algn="ctr">
            <a:solidFill>
              <a:schemeClr val="tx1"/>
            </a:solidFill>
            <a:round/>
            <a:headEnd/>
            <a:tailEnd type="arrow" w="med" len="med"/>
          </a:ln>
        </p:spPr>
      </p:cxnSp>
      <p:cxnSp>
        <p:nvCxnSpPr>
          <p:cNvPr id="20500" name="Straight Arrow Connector 34"/>
          <p:cNvCxnSpPr>
            <a:cxnSpLocks noChangeShapeType="1"/>
          </p:cNvCxnSpPr>
          <p:nvPr/>
        </p:nvCxnSpPr>
        <p:spPr bwMode="auto">
          <a:xfrm flipH="1">
            <a:off x="5010571" y="3553852"/>
            <a:ext cx="785565" cy="0"/>
          </a:xfrm>
          <a:prstGeom prst="straightConnector1">
            <a:avLst/>
          </a:prstGeom>
          <a:noFill/>
          <a:ln w="9525" algn="ctr">
            <a:solidFill>
              <a:schemeClr val="tx1"/>
            </a:solidFill>
            <a:round/>
            <a:headEnd/>
            <a:tailEnd type="arrow" w="med" len="med"/>
          </a:ln>
        </p:spPr>
      </p:cxnSp>
      <p:sp>
        <p:nvSpPr>
          <p:cNvPr id="20501" name="TextBox 36"/>
          <p:cNvSpPr txBox="1">
            <a:spLocks noChangeArrowheads="1"/>
          </p:cNvSpPr>
          <p:nvPr/>
        </p:nvSpPr>
        <p:spPr bwMode="auto">
          <a:xfrm>
            <a:off x="5729288" y="3389893"/>
            <a:ext cx="2865438" cy="307975"/>
          </a:xfrm>
          <a:prstGeom prst="rect">
            <a:avLst/>
          </a:prstGeom>
          <a:noFill/>
          <a:ln w="9525">
            <a:noFill/>
            <a:miter lim="800000"/>
            <a:headEnd/>
            <a:tailEnd/>
          </a:ln>
        </p:spPr>
        <p:txBody>
          <a:bodyPr>
            <a:spAutoFit/>
          </a:bodyPr>
          <a:lstStyle/>
          <a:p>
            <a:pPr eaLnBrk="0" hangingPunct="0"/>
            <a:r>
              <a:rPr lang="en-US" sz="1400" dirty="0" smtClean="0">
                <a:solidFill>
                  <a:srgbClr val="000000"/>
                </a:solidFill>
              </a:rPr>
              <a:t>Necessary safety equipment</a:t>
            </a:r>
            <a:endParaRPr lang="en-US" sz="1400" dirty="0">
              <a:solidFill>
                <a:srgbClr val="000000"/>
              </a:solidFill>
            </a:endParaRPr>
          </a:p>
        </p:txBody>
      </p:sp>
      <p:sp>
        <p:nvSpPr>
          <p:cNvPr id="20502" name="TextBox 37"/>
          <p:cNvSpPr txBox="1">
            <a:spLocks noChangeArrowheads="1"/>
          </p:cNvSpPr>
          <p:nvPr/>
        </p:nvSpPr>
        <p:spPr bwMode="auto">
          <a:xfrm>
            <a:off x="678086" y="5807005"/>
            <a:ext cx="6126162" cy="646331"/>
          </a:xfrm>
          <a:prstGeom prst="rect">
            <a:avLst/>
          </a:prstGeom>
          <a:noFill/>
          <a:ln w="9525">
            <a:noFill/>
            <a:miter lim="800000"/>
            <a:headEnd/>
            <a:tailEnd/>
          </a:ln>
        </p:spPr>
        <p:txBody>
          <a:bodyPr>
            <a:spAutoFit/>
          </a:bodyPr>
          <a:lstStyle/>
          <a:p>
            <a:pPr marL="285750" indent="-285750" eaLnBrk="0" hangingPunct="0">
              <a:buFont typeface="Arial" charset="0"/>
              <a:buChar char="•"/>
            </a:pPr>
            <a:r>
              <a:rPr lang="en-US" sz="1800" dirty="0" smtClean="0">
                <a:solidFill>
                  <a:srgbClr val="FF0000"/>
                </a:solidFill>
              </a:rPr>
              <a:t>Not enough to check for primary hazards</a:t>
            </a:r>
          </a:p>
          <a:p>
            <a:pPr marL="285750" indent="-285750" eaLnBrk="0" hangingPunct="0">
              <a:buFont typeface="Arial" charset="0"/>
              <a:buChar char="•"/>
            </a:pPr>
            <a:r>
              <a:rPr lang="en-US" sz="1800" dirty="0" smtClean="0">
                <a:solidFill>
                  <a:srgbClr val="000000"/>
                </a:solidFill>
              </a:rPr>
              <a:t>Old and new safety sheets can appear different</a:t>
            </a:r>
            <a:endParaRPr lang="en-US" sz="1800" dirty="0">
              <a:solidFill>
                <a:srgbClr val="000000"/>
              </a:solidFill>
            </a:endParaRPr>
          </a:p>
        </p:txBody>
      </p:sp>
      <p:sp>
        <p:nvSpPr>
          <p:cNvPr id="20503" name="TextBox 40"/>
          <p:cNvSpPr txBox="1">
            <a:spLocks noChangeArrowheads="1"/>
          </p:cNvSpPr>
          <p:nvPr/>
        </p:nvSpPr>
        <p:spPr bwMode="auto">
          <a:xfrm>
            <a:off x="7799388" y="44450"/>
            <a:ext cx="1192212" cy="307975"/>
          </a:xfrm>
          <a:prstGeom prst="rect">
            <a:avLst/>
          </a:prstGeom>
          <a:noFill/>
          <a:ln w="9525">
            <a:noFill/>
            <a:miter lim="800000"/>
            <a:headEnd/>
            <a:tailEnd/>
          </a:ln>
        </p:spPr>
        <p:txBody>
          <a:bodyPr>
            <a:spAutoFit/>
          </a:bodyPr>
          <a:lstStyle/>
          <a:p>
            <a:pPr eaLnBrk="0" hangingPunct="0"/>
            <a:r>
              <a:rPr lang="nb-NO" sz="1400" dirty="0" smtClean="0">
                <a:solidFill>
                  <a:srgbClr val="A6A6A6"/>
                </a:solidFill>
              </a:rPr>
              <a:t>Chemicals</a:t>
            </a:r>
            <a:endParaRPr lang="nb-NO" sz="1400" dirty="0">
              <a:solidFill>
                <a:srgbClr val="A6A6A6"/>
              </a:solidFill>
            </a:endParaRPr>
          </a:p>
        </p:txBody>
      </p:sp>
      <p:cxnSp>
        <p:nvCxnSpPr>
          <p:cNvPr id="3" name="Straight Connector 2"/>
          <p:cNvCxnSpPr/>
          <p:nvPr/>
        </p:nvCxnSpPr>
        <p:spPr bwMode="auto">
          <a:xfrm>
            <a:off x="1870421" y="4125930"/>
            <a:ext cx="151216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Connector 26"/>
          <p:cNvCxnSpPr/>
          <p:nvPr/>
        </p:nvCxnSpPr>
        <p:spPr bwMode="auto">
          <a:xfrm>
            <a:off x="1823339" y="1879761"/>
            <a:ext cx="151216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659523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899592" y="-124375"/>
            <a:ext cx="7632774" cy="1470025"/>
          </a:xfrm>
        </p:spPr>
        <p:txBody>
          <a:bodyPr/>
          <a:lstStyle/>
          <a:p>
            <a:pPr algn="ctr"/>
            <a:r>
              <a:rPr lang="nb-NO" altLang="nb-NO" sz="6600" dirty="0">
                <a:solidFill>
                  <a:schemeClr val="tx1"/>
                </a:solidFill>
              </a:rPr>
              <a:t>R</a:t>
            </a:r>
            <a:r>
              <a:rPr lang="nb-NO" altLang="nb-NO" sz="6600" dirty="0" smtClean="0">
                <a:solidFill>
                  <a:schemeClr val="tx1"/>
                </a:solidFill>
              </a:rPr>
              <a:t>isk </a:t>
            </a:r>
            <a:r>
              <a:rPr lang="nb-NO" altLang="nb-NO" sz="6600" dirty="0" err="1" smtClean="0">
                <a:solidFill>
                  <a:schemeClr val="tx1"/>
                </a:solidFill>
              </a:rPr>
              <a:t>assessment</a:t>
            </a:r>
            <a:endParaRPr lang="nb-NO" altLang="nb-NO" sz="6600" dirty="0" smtClean="0">
              <a:solidFill>
                <a:schemeClr val="tx1"/>
              </a:solidFil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517611"/>
            <a:ext cx="3269803" cy="3351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61750" y="5025370"/>
            <a:ext cx="7670690" cy="707886"/>
          </a:xfrm>
          <a:prstGeom prst="rect">
            <a:avLst/>
          </a:prstGeom>
          <a:noFill/>
        </p:spPr>
        <p:txBody>
          <a:bodyPr wrap="none" rtlCol="0">
            <a:spAutoFit/>
          </a:bodyPr>
          <a:lstStyle/>
          <a:p>
            <a:r>
              <a:rPr lang="nb-NO" sz="4000" dirty="0" smtClean="0"/>
              <a:t>Risk </a:t>
            </a:r>
            <a:r>
              <a:rPr lang="nb-NO" sz="4000" dirty="0" err="1" smtClean="0"/>
              <a:t>assessment</a:t>
            </a:r>
            <a:r>
              <a:rPr lang="nb-NO" sz="4000" dirty="0" smtClean="0"/>
              <a:t> = «speed limit»</a:t>
            </a:r>
            <a:endParaRPr lang="nb-NO" sz="4000" dirty="0"/>
          </a:p>
        </p:txBody>
      </p:sp>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1680" y="1508152"/>
            <a:ext cx="2304256" cy="3348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818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Box 4"/>
          <p:cNvSpPr txBox="1">
            <a:spLocks noChangeArrowheads="1"/>
          </p:cNvSpPr>
          <p:nvPr/>
        </p:nvSpPr>
        <p:spPr bwMode="auto">
          <a:xfrm>
            <a:off x="744538" y="115888"/>
            <a:ext cx="6996112" cy="1077218"/>
          </a:xfrm>
          <a:prstGeom prst="rect">
            <a:avLst/>
          </a:prstGeom>
          <a:noFill/>
          <a:ln w="9525">
            <a:noFill/>
            <a:miter lim="800000"/>
            <a:headEnd/>
            <a:tailEnd/>
          </a:ln>
        </p:spPr>
        <p:txBody>
          <a:bodyPr>
            <a:spAutoFit/>
          </a:bodyPr>
          <a:lstStyle/>
          <a:p>
            <a:pPr eaLnBrk="0" hangingPunct="0"/>
            <a:r>
              <a:rPr lang="en-US" sz="1600" b="1" dirty="0" smtClean="0">
                <a:solidFill>
                  <a:srgbClr val="000000"/>
                </a:solidFill>
              </a:rPr>
              <a:t>Example -important information regarding risk factors not given in primary hazards</a:t>
            </a:r>
          </a:p>
          <a:p>
            <a:pPr eaLnBrk="0" hangingPunct="0"/>
            <a:endParaRPr lang="en-US" sz="1600" dirty="0" smtClean="0">
              <a:solidFill>
                <a:srgbClr val="000000"/>
              </a:solidFill>
            </a:endParaRPr>
          </a:p>
          <a:p>
            <a:pPr eaLnBrk="0" hangingPunct="0"/>
            <a:r>
              <a:rPr lang="en-US" sz="1600" b="1" dirty="0" err="1" smtClean="0">
                <a:solidFill>
                  <a:srgbClr val="000000"/>
                </a:solidFill>
              </a:rPr>
              <a:t>Natriumazid</a:t>
            </a:r>
            <a:r>
              <a:rPr lang="en-US" sz="1600" b="1" dirty="0" smtClean="0">
                <a:solidFill>
                  <a:srgbClr val="000000"/>
                </a:solidFill>
              </a:rPr>
              <a:t> </a:t>
            </a:r>
            <a:r>
              <a:rPr lang="en-US" sz="1600" dirty="0" smtClean="0">
                <a:solidFill>
                  <a:srgbClr val="000000"/>
                </a:solidFill>
              </a:rPr>
              <a:t>     CAS-nr. 26628-22-8</a:t>
            </a:r>
            <a:endParaRPr lang="en-US" sz="1600" dirty="0">
              <a:solidFill>
                <a:srgbClr val="000000"/>
              </a:solidFill>
            </a:endParaRPr>
          </a:p>
        </p:txBody>
      </p:sp>
      <p:cxnSp>
        <p:nvCxnSpPr>
          <p:cNvPr id="22533" name="Straight Arrow Connector 8"/>
          <p:cNvCxnSpPr>
            <a:cxnSpLocks noChangeShapeType="1"/>
          </p:cNvCxnSpPr>
          <p:nvPr/>
        </p:nvCxnSpPr>
        <p:spPr bwMode="auto">
          <a:xfrm flipH="1">
            <a:off x="6591300" y="2492375"/>
            <a:ext cx="349250" cy="0"/>
          </a:xfrm>
          <a:prstGeom prst="straightConnector1">
            <a:avLst/>
          </a:prstGeom>
          <a:noFill/>
          <a:ln w="22225" algn="ctr">
            <a:solidFill>
              <a:schemeClr val="accent2"/>
            </a:solidFill>
            <a:round/>
            <a:headEnd/>
            <a:tailEnd type="arrow" w="med" len="med"/>
          </a:ln>
        </p:spPr>
      </p:cxnSp>
      <p:sp>
        <p:nvSpPr>
          <p:cNvPr id="22535" name="TextBox 13"/>
          <p:cNvSpPr txBox="1">
            <a:spLocks noChangeArrowheads="1"/>
          </p:cNvSpPr>
          <p:nvPr/>
        </p:nvSpPr>
        <p:spPr bwMode="auto">
          <a:xfrm>
            <a:off x="7799388" y="44450"/>
            <a:ext cx="1192212" cy="307975"/>
          </a:xfrm>
          <a:prstGeom prst="rect">
            <a:avLst/>
          </a:prstGeom>
          <a:noFill/>
          <a:ln w="9525">
            <a:noFill/>
            <a:miter lim="800000"/>
            <a:headEnd/>
            <a:tailEnd/>
          </a:ln>
        </p:spPr>
        <p:txBody>
          <a:bodyPr>
            <a:spAutoFit/>
          </a:bodyPr>
          <a:lstStyle/>
          <a:p>
            <a:pPr eaLnBrk="0" hangingPunct="0"/>
            <a:r>
              <a:rPr lang="nb-NO" sz="1400" dirty="0" smtClean="0">
                <a:solidFill>
                  <a:srgbClr val="A6A6A6"/>
                </a:solidFill>
              </a:rPr>
              <a:t>Chemicals</a:t>
            </a:r>
            <a:endParaRPr lang="nb-NO" sz="1400" dirty="0">
              <a:solidFill>
                <a:srgbClr val="A6A6A6"/>
              </a:solidFill>
            </a:endParaRPr>
          </a:p>
        </p:txBody>
      </p:sp>
      <p:cxnSp>
        <p:nvCxnSpPr>
          <p:cNvPr id="22536" name="Straight Arrow Connector 14"/>
          <p:cNvCxnSpPr>
            <a:cxnSpLocks noChangeShapeType="1"/>
          </p:cNvCxnSpPr>
          <p:nvPr/>
        </p:nvCxnSpPr>
        <p:spPr bwMode="auto">
          <a:xfrm flipH="1">
            <a:off x="6591300" y="4370388"/>
            <a:ext cx="349250" cy="0"/>
          </a:xfrm>
          <a:prstGeom prst="straightConnector1">
            <a:avLst/>
          </a:prstGeom>
          <a:noFill/>
          <a:ln w="22225" algn="ctr">
            <a:solidFill>
              <a:schemeClr val="accent2"/>
            </a:solidFill>
            <a:round/>
            <a:headEnd/>
            <a:tailEnd type="arrow" w="med" len="med"/>
          </a:ln>
        </p:spPr>
      </p:cxn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1" y="1193106"/>
            <a:ext cx="7436503" cy="410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9759"/>
          <a:stretch/>
        </p:blipFill>
        <p:spPr bwMode="auto">
          <a:xfrm>
            <a:off x="226454" y="4154113"/>
            <a:ext cx="7348376" cy="104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326" y="3284984"/>
            <a:ext cx="5735460" cy="811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2" name="TextBox 6"/>
          <p:cNvSpPr txBox="1">
            <a:spLocks noChangeArrowheads="1"/>
          </p:cNvSpPr>
          <p:nvPr/>
        </p:nvSpPr>
        <p:spPr bwMode="auto">
          <a:xfrm>
            <a:off x="7373614" y="1772816"/>
            <a:ext cx="2166938" cy="1077218"/>
          </a:xfrm>
          <a:prstGeom prst="rect">
            <a:avLst/>
          </a:prstGeom>
          <a:solidFill>
            <a:schemeClr val="bg1"/>
          </a:solidFill>
          <a:ln w="9525">
            <a:noFill/>
            <a:miter lim="800000"/>
            <a:headEnd/>
            <a:tailEnd/>
          </a:ln>
        </p:spPr>
        <p:txBody>
          <a:bodyPr wrap="square">
            <a:spAutoFit/>
          </a:bodyPr>
          <a:lstStyle/>
          <a:p>
            <a:pPr eaLnBrk="0" hangingPunct="0"/>
            <a:r>
              <a:rPr lang="en-US" sz="1600" dirty="0" smtClean="0">
                <a:solidFill>
                  <a:srgbClr val="3333CC"/>
                </a:solidFill>
              </a:rPr>
              <a:t>Does not say anything about reactivity and explosion hazard</a:t>
            </a:r>
            <a:endParaRPr lang="en-US" sz="1600" dirty="0">
              <a:solidFill>
                <a:srgbClr val="3333CC"/>
              </a:solidFill>
            </a:endParaRPr>
          </a:p>
        </p:txBody>
      </p:sp>
      <p:sp>
        <p:nvSpPr>
          <p:cNvPr id="22534" name="TextBox 12"/>
          <p:cNvSpPr txBox="1">
            <a:spLocks noChangeArrowheads="1"/>
          </p:cNvSpPr>
          <p:nvPr/>
        </p:nvSpPr>
        <p:spPr bwMode="auto">
          <a:xfrm>
            <a:off x="7380312" y="4254187"/>
            <a:ext cx="1892324" cy="830997"/>
          </a:xfrm>
          <a:prstGeom prst="rect">
            <a:avLst/>
          </a:prstGeom>
          <a:solidFill>
            <a:schemeClr val="bg1"/>
          </a:solidFill>
          <a:ln w="9525">
            <a:noFill/>
            <a:miter lim="800000"/>
            <a:headEnd/>
            <a:tailEnd/>
          </a:ln>
        </p:spPr>
        <p:txBody>
          <a:bodyPr wrap="square">
            <a:spAutoFit/>
          </a:bodyPr>
          <a:lstStyle/>
          <a:p>
            <a:pPr eaLnBrk="0" hangingPunct="0"/>
            <a:r>
              <a:rPr lang="en-US" sz="1600" dirty="0" smtClean="0">
                <a:solidFill>
                  <a:srgbClr val="3333CC"/>
                </a:solidFill>
              </a:rPr>
              <a:t>Avoid water</a:t>
            </a:r>
          </a:p>
          <a:p>
            <a:pPr eaLnBrk="0" hangingPunct="0"/>
            <a:r>
              <a:rPr lang="en-US" sz="1600" dirty="0" smtClean="0">
                <a:solidFill>
                  <a:srgbClr val="3333CC"/>
                </a:solidFill>
              </a:rPr>
              <a:t>Highly reactive! Explosion hazard!</a:t>
            </a:r>
          </a:p>
        </p:txBody>
      </p:sp>
      <p:cxnSp>
        <p:nvCxnSpPr>
          <p:cNvPr id="11" name="Straight Connector 10"/>
          <p:cNvCxnSpPr/>
          <p:nvPr/>
        </p:nvCxnSpPr>
        <p:spPr bwMode="auto">
          <a:xfrm>
            <a:off x="899592" y="4581128"/>
            <a:ext cx="151216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539552" y="2108142"/>
            <a:ext cx="1512168" cy="0"/>
          </a:xfrm>
          <a:prstGeom prst="line">
            <a:avLst/>
          </a:prstGeom>
          <a:solidFill>
            <a:schemeClr val="accent1"/>
          </a:solid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Oval 1"/>
          <p:cNvSpPr/>
          <p:nvPr/>
        </p:nvSpPr>
        <p:spPr bwMode="auto">
          <a:xfrm>
            <a:off x="251520" y="4125631"/>
            <a:ext cx="648072" cy="360040"/>
          </a:xfrm>
          <a:prstGeom prst="ellipse">
            <a:avLst/>
          </a:prstGeom>
          <a:solidFill>
            <a:schemeClr val="accent1">
              <a:alpha val="0"/>
            </a:schemeClr>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36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93262" y="1102164"/>
            <a:ext cx="648072" cy="360040"/>
          </a:xfrm>
          <a:prstGeom prst="ellipse">
            <a:avLst/>
          </a:prstGeom>
          <a:solidFill>
            <a:schemeClr val="accent1">
              <a:alpha val="0"/>
            </a:schemeClr>
          </a:solidFill>
          <a:ln w="2857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3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4230042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tel 1"/>
          <p:cNvSpPr>
            <a:spLocks noGrp="1"/>
          </p:cNvSpPr>
          <p:nvPr>
            <p:ph type="title"/>
          </p:nvPr>
        </p:nvSpPr>
        <p:spPr>
          <a:xfrm>
            <a:off x="-180528" y="116632"/>
            <a:ext cx="9577064" cy="1143000"/>
          </a:xfrm>
        </p:spPr>
        <p:txBody>
          <a:bodyPr/>
          <a:lstStyle/>
          <a:p>
            <a:pPr algn="ctr"/>
            <a:r>
              <a:rPr lang="en-US" sz="4000" noProof="0" dirty="0" smtClean="0"/>
              <a:t>Storage requirements for chemicals</a:t>
            </a:r>
          </a:p>
        </p:txBody>
      </p:sp>
      <p:sp>
        <p:nvSpPr>
          <p:cNvPr id="43010" name="Plassholder for innhold 2"/>
          <p:cNvSpPr>
            <a:spLocks noGrp="1"/>
          </p:cNvSpPr>
          <p:nvPr>
            <p:ph idx="1"/>
          </p:nvPr>
        </p:nvSpPr>
        <p:spPr>
          <a:xfrm>
            <a:off x="539552" y="1395611"/>
            <a:ext cx="6768752" cy="4841701"/>
          </a:xfrm>
        </p:spPr>
        <p:txBody>
          <a:bodyPr/>
          <a:lstStyle/>
          <a:p>
            <a:r>
              <a:rPr lang="en-US" dirty="0" smtClean="0">
                <a:solidFill>
                  <a:srgbClr val="FF0000"/>
                </a:solidFill>
              </a:rPr>
              <a:t>Volatile and toxic substances should be stored in </a:t>
            </a:r>
            <a:r>
              <a:rPr lang="en-US" dirty="0" smtClean="0"/>
              <a:t>v</a:t>
            </a:r>
            <a:r>
              <a:rPr lang="en-US" noProof="0" dirty="0" err="1" smtClean="0"/>
              <a:t>entilated</a:t>
            </a:r>
            <a:r>
              <a:rPr lang="en-US" noProof="0" dirty="0" smtClean="0"/>
              <a:t> rooms/cabinets</a:t>
            </a:r>
          </a:p>
          <a:p>
            <a:r>
              <a:rPr lang="en-US" noProof="0" dirty="0" smtClean="0">
                <a:solidFill>
                  <a:srgbClr val="FF0000"/>
                </a:solidFill>
              </a:rPr>
              <a:t>Flammable</a:t>
            </a:r>
            <a:r>
              <a:rPr lang="en-US" noProof="0" dirty="0" smtClean="0"/>
              <a:t> substances should be stored in special steel cabinets </a:t>
            </a:r>
          </a:p>
          <a:p>
            <a:r>
              <a:rPr lang="en-US" noProof="0" dirty="0" smtClean="0">
                <a:solidFill>
                  <a:srgbClr val="FF0000"/>
                </a:solidFill>
              </a:rPr>
              <a:t>Toxic substances</a:t>
            </a:r>
            <a:r>
              <a:rPr lang="en-US" noProof="0" dirty="0" smtClean="0"/>
              <a:t> should be stored unavailable to unauthorized personnel (key-safes)</a:t>
            </a:r>
          </a:p>
          <a:p>
            <a:r>
              <a:rPr lang="en-US" noProof="0" dirty="0" smtClean="0">
                <a:solidFill>
                  <a:srgbClr val="FF0000"/>
                </a:solidFill>
              </a:rPr>
              <a:t>Reactive</a:t>
            </a:r>
            <a:r>
              <a:rPr lang="en-US" noProof="0" dirty="0" smtClean="0"/>
              <a:t> substances must be kept apart </a:t>
            </a:r>
          </a:p>
          <a:p>
            <a:pPr>
              <a:buFontTx/>
              <a:buNone/>
            </a:pPr>
            <a:endParaRPr lang="en-US" noProof="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79" y="1340768"/>
            <a:ext cx="1786011" cy="3113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Image result for biltema kodesafe"/>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784" y="4941168"/>
            <a:ext cx="1921532" cy="13777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38761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2564904"/>
            <a:ext cx="7398568" cy="3046988"/>
          </a:xfrm>
          <a:prstGeom prst="rect">
            <a:avLst/>
          </a:prstGeom>
        </p:spPr>
        <p:txBody>
          <a:bodyPr wrap="square">
            <a:spAutoFit/>
          </a:bodyPr>
          <a:lstStyle/>
          <a:p>
            <a:r>
              <a:rPr lang="en-US" sz="3200" dirty="0" smtClean="0"/>
              <a:t>Label with:</a:t>
            </a:r>
          </a:p>
          <a:p>
            <a:pPr marL="514350" indent="-514350">
              <a:buFont typeface="+mj-lt"/>
              <a:buAutoNum type="arabicPeriod"/>
            </a:pPr>
            <a:r>
              <a:rPr lang="en-US" sz="3200" dirty="0" smtClean="0"/>
              <a:t>chemical name</a:t>
            </a:r>
            <a:endParaRPr lang="en-US" sz="3200" dirty="0"/>
          </a:p>
          <a:p>
            <a:pPr marL="514350" indent="-514350">
              <a:buFont typeface="+mj-lt"/>
              <a:buAutoNum type="arabicPeriod"/>
            </a:pPr>
            <a:r>
              <a:rPr lang="en-US" sz="3200" dirty="0"/>
              <a:t>c</a:t>
            </a:r>
            <a:r>
              <a:rPr lang="en-US" sz="3200" dirty="0" smtClean="0"/>
              <a:t>oncentration</a:t>
            </a:r>
          </a:p>
          <a:p>
            <a:pPr marL="514350" indent="-514350">
              <a:buFont typeface="+mj-lt"/>
              <a:buAutoNum type="arabicPeriod"/>
            </a:pPr>
            <a:r>
              <a:rPr lang="en-US" sz="3200" dirty="0" smtClean="0"/>
              <a:t>CLP-pictogram</a:t>
            </a:r>
          </a:p>
          <a:p>
            <a:pPr marL="514350" indent="-514350">
              <a:buFont typeface="+mj-lt"/>
              <a:buAutoNum type="arabicPeriod"/>
            </a:pPr>
            <a:r>
              <a:rPr lang="en-US" sz="3200" dirty="0" smtClean="0"/>
              <a:t>date </a:t>
            </a:r>
            <a:r>
              <a:rPr lang="en-US" sz="3200" dirty="0"/>
              <a:t>and </a:t>
            </a:r>
            <a:endParaRPr lang="en-US" sz="3200" dirty="0" smtClean="0"/>
          </a:p>
          <a:p>
            <a:pPr marL="514350" indent="-514350">
              <a:buFont typeface="+mj-lt"/>
              <a:buAutoNum type="arabicPeriod"/>
            </a:pPr>
            <a:r>
              <a:rPr lang="en-US" sz="3200" dirty="0" smtClean="0"/>
              <a:t>«</a:t>
            </a:r>
            <a:r>
              <a:rPr lang="en-US" sz="3200" dirty="0"/>
              <a:t>owners» name</a:t>
            </a:r>
          </a:p>
        </p:txBody>
      </p:sp>
      <p:sp>
        <p:nvSpPr>
          <p:cNvPr id="3" name="TextBox 2"/>
          <p:cNvSpPr txBox="1"/>
          <p:nvPr/>
        </p:nvSpPr>
        <p:spPr>
          <a:xfrm>
            <a:off x="555759" y="404664"/>
            <a:ext cx="8048689" cy="2308324"/>
          </a:xfrm>
          <a:prstGeom prst="rect">
            <a:avLst/>
          </a:prstGeom>
          <a:noFill/>
        </p:spPr>
        <p:txBody>
          <a:bodyPr wrap="square" rtlCol="0">
            <a:spAutoFit/>
          </a:bodyPr>
          <a:lstStyle/>
          <a:p>
            <a:pPr algn="ctr"/>
            <a:r>
              <a:rPr lang="nb-NO" sz="3600" dirty="0" err="1" smtClean="0"/>
              <a:t>Labelling</a:t>
            </a:r>
            <a:r>
              <a:rPr lang="nb-NO" sz="3600" dirty="0" smtClean="0"/>
              <a:t> </a:t>
            </a:r>
            <a:r>
              <a:rPr lang="nb-NO" sz="3600" dirty="0" err="1" smtClean="0"/>
              <a:t>of</a:t>
            </a:r>
            <a:r>
              <a:rPr lang="nb-NO" sz="3600" dirty="0" smtClean="0"/>
              <a:t> </a:t>
            </a:r>
            <a:r>
              <a:rPr lang="nb-NO" sz="3600" dirty="0" err="1" smtClean="0"/>
              <a:t>chemicals</a:t>
            </a:r>
            <a:r>
              <a:rPr lang="nb-NO" sz="3600" dirty="0" smtClean="0"/>
              <a:t> </a:t>
            </a:r>
            <a:r>
              <a:rPr lang="en-US" sz="3600" dirty="0"/>
              <a:t>in unoriginal </a:t>
            </a:r>
            <a:r>
              <a:rPr lang="en-US" sz="3600" dirty="0" smtClean="0"/>
              <a:t>packing  </a:t>
            </a:r>
            <a:endParaRPr lang="en-US" sz="3600" dirty="0"/>
          </a:p>
          <a:p>
            <a:pPr algn="ctr"/>
            <a:endParaRPr lang="en-US" sz="3600" dirty="0"/>
          </a:p>
          <a:p>
            <a:pPr algn="ctr"/>
            <a:endParaRPr lang="nb-NO" sz="3600" dirty="0"/>
          </a:p>
        </p:txBody>
      </p:sp>
      <p:pic>
        <p:nvPicPr>
          <p:cNvPr id="3074" name="Picture 2" descr="http://www.overpack.it/immaginiCategorie/cat_pittogrammi_pericolo_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3068960"/>
            <a:ext cx="2736305"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466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32" y="269776"/>
            <a:ext cx="7772400" cy="1143000"/>
          </a:xfrm>
        </p:spPr>
        <p:txBody>
          <a:bodyPr/>
          <a:lstStyle/>
          <a:p>
            <a:r>
              <a:rPr lang="en-US" noProof="0" dirty="0" smtClean="0"/>
              <a:t>Chemical waste and </a:t>
            </a:r>
            <a:r>
              <a:rPr lang="en-US" dirty="0" smtClean="0"/>
              <a:t>d</a:t>
            </a:r>
            <a:r>
              <a:rPr lang="en-US" noProof="0" dirty="0" err="1" smtClean="0"/>
              <a:t>isposal</a:t>
            </a:r>
            <a:r>
              <a:rPr lang="en-US" noProof="0" dirty="0" smtClean="0"/>
              <a:t>!</a:t>
            </a:r>
            <a:endParaRPr lang="en-US" noProof="0" dirty="0"/>
          </a:p>
        </p:txBody>
      </p:sp>
      <p:sp>
        <p:nvSpPr>
          <p:cNvPr id="3" name="Content Placeholder 2"/>
          <p:cNvSpPr>
            <a:spLocks noGrp="1"/>
          </p:cNvSpPr>
          <p:nvPr>
            <p:ph idx="1"/>
          </p:nvPr>
        </p:nvSpPr>
        <p:spPr>
          <a:xfrm>
            <a:off x="971600" y="1412776"/>
            <a:ext cx="7416824" cy="551855"/>
          </a:xfrm>
        </p:spPr>
        <p:txBody>
          <a:bodyPr/>
          <a:lstStyle/>
          <a:p>
            <a:pPr marL="0" indent="0">
              <a:buNone/>
            </a:pPr>
            <a:r>
              <a:rPr lang="en-US" noProof="0" dirty="0" smtClean="0"/>
              <a:t>Must not be mixed with other categories of waste:  </a:t>
            </a:r>
          </a:p>
          <a:p>
            <a:pPr marL="457200" indent="-457200">
              <a:buAutoNum type="arabicParenR"/>
            </a:pPr>
            <a:r>
              <a:rPr lang="en-US" noProof="0" dirty="0" smtClean="0"/>
              <a:t> Risk waste (biological) </a:t>
            </a:r>
          </a:p>
          <a:p>
            <a:pPr marL="457200" indent="-457200">
              <a:buAutoNum type="arabicParenR"/>
            </a:pPr>
            <a:r>
              <a:rPr lang="en-US" dirty="0"/>
              <a:t>D</a:t>
            </a:r>
            <a:r>
              <a:rPr lang="en-US" noProof="0" dirty="0" err="1" smtClean="0"/>
              <a:t>angerous</a:t>
            </a:r>
            <a:r>
              <a:rPr lang="en-US" noProof="0" dirty="0" smtClean="0"/>
              <a:t> waste (chemical)</a:t>
            </a:r>
          </a:p>
          <a:p>
            <a:pPr marL="457200" indent="-457200">
              <a:buAutoNum type="arabicParenR"/>
            </a:pPr>
            <a:r>
              <a:rPr lang="en-US" noProof="0" dirty="0" smtClean="0">
                <a:solidFill>
                  <a:srgbClr val="FF0000"/>
                </a:solidFill>
              </a:rPr>
              <a:t> </a:t>
            </a:r>
            <a:r>
              <a:rPr lang="en-US" dirty="0">
                <a:solidFill>
                  <a:srgbClr val="FF0000"/>
                </a:solidFill>
              </a:rPr>
              <a:t>E</a:t>
            </a:r>
            <a:r>
              <a:rPr lang="en-US" noProof="0" dirty="0" err="1" smtClean="0">
                <a:solidFill>
                  <a:srgbClr val="FF0000"/>
                </a:solidFill>
              </a:rPr>
              <a:t>xplosive</a:t>
            </a:r>
            <a:r>
              <a:rPr lang="en-US" noProof="0" dirty="0" smtClean="0">
                <a:solidFill>
                  <a:srgbClr val="FF0000"/>
                </a:solidFill>
              </a:rPr>
              <a:t> waste* </a:t>
            </a:r>
          </a:p>
          <a:p>
            <a:pPr marL="457200" indent="-457200">
              <a:buAutoNum type="arabicParenR"/>
            </a:pPr>
            <a:r>
              <a:rPr lang="en-US" noProof="0" dirty="0" smtClean="0">
                <a:solidFill>
                  <a:srgbClr val="FF0000"/>
                </a:solidFill>
              </a:rPr>
              <a:t> Spontaneously combustible waste*</a:t>
            </a:r>
          </a:p>
          <a:p>
            <a:pPr marL="457200" indent="-457200">
              <a:buAutoNum type="arabicParenR"/>
            </a:pPr>
            <a:r>
              <a:rPr lang="en-US" dirty="0" smtClean="0"/>
              <a:t>Radioactive waste</a:t>
            </a:r>
          </a:p>
          <a:p>
            <a:pPr marL="457200" indent="-457200">
              <a:buAutoNum type="arabicParenR"/>
            </a:pPr>
            <a:endParaRPr lang="en-US" sz="1600" noProof="0" dirty="0" smtClean="0"/>
          </a:p>
          <a:p>
            <a:pPr>
              <a:buFont typeface="Arial" pitchFamily="34" charset="0"/>
              <a:buChar char="•"/>
            </a:pPr>
            <a:r>
              <a:rPr lang="en-US" sz="2000" noProof="0" dirty="0" smtClean="0"/>
              <a:t>See SDS, normally point 2, 10, 13 and 14 – ask supervisor!</a:t>
            </a:r>
          </a:p>
          <a:p>
            <a:pPr marL="0" indent="0">
              <a:buNone/>
            </a:pPr>
            <a:endParaRPr lang="en-US" sz="1600" noProof="0" dirty="0" smtClean="0"/>
          </a:p>
          <a:p>
            <a:pPr marL="0" indent="0">
              <a:buNone/>
            </a:pPr>
            <a:r>
              <a:rPr lang="en-US" sz="2000" noProof="0" dirty="0" smtClean="0">
                <a:solidFill>
                  <a:srgbClr val="FF0000"/>
                </a:solidFill>
              </a:rPr>
              <a:t>Category 3) and 4) </a:t>
            </a:r>
            <a:r>
              <a:rPr lang="en-US" sz="2000" dirty="0" smtClean="0">
                <a:solidFill>
                  <a:srgbClr val="FF0000"/>
                </a:solidFill>
              </a:rPr>
              <a:t>must</a:t>
            </a:r>
            <a:r>
              <a:rPr lang="en-US" sz="2000" noProof="0" dirty="0" smtClean="0">
                <a:solidFill>
                  <a:srgbClr val="FF0000"/>
                </a:solidFill>
              </a:rPr>
              <a:t> not be sent to the normal waste recipient (</a:t>
            </a:r>
            <a:r>
              <a:rPr lang="en-US" sz="2000" noProof="0" dirty="0" err="1" smtClean="0">
                <a:solidFill>
                  <a:srgbClr val="FF0000"/>
                </a:solidFill>
              </a:rPr>
              <a:t>Norsk</a:t>
            </a:r>
            <a:r>
              <a:rPr lang="en-US" sz="2000" noProof="0" dirty="0" smtClean="0">
                <a:solidFill>
                  <a:srgbClr val="FF0000"/>
                </a:solidFill>
              </a:rPr>
              <a:t> </a:t>
            </a:r>
            <a:r>
              <a:rPr lang="en-US" sz="2000" noProof="0" dirty="0" err="1" smtClean="0">
                <a:solidFill>
                  <a:srgbClr val="FF0000"/>
                </a:solidFill>
              </a:rPr>
              <a:t>Gjenvinning</a:t>
            </a:r>
            <a:r>
              <a:rPr lang="en-US" sz="2000" noProof="0" dirty="0" smtClean="0">
                <a:solidFill>
                  <a:srgbClr val="FF0000"/>
                </a:solidFill>
              </a:rPr>
              <a:t>) –contact HSE department!</a:t>
            </a:r>
          </a:p>
          <a:p>
            <a:pPr marL="0" indent="0">
              <a:buNone/>
            </a:pPr>
            <a:endParaRPr lang="en-US" sz="1000" noProof="0" dirty="0" smtClean="0">
              <a:solidFill>
                <a:srgbClr val="FF0000"/>
              </a:solidFill>
            </a:endParaRPr>
          </a:p>
          <a:p>
            <a:pPr marL="0" lvl="0" indent="0" eaLnBrk="1" fontAlgn="auto" hangingPunct="1">
              <a:spcBef>
                <a:spcPts val="0"/>
              </a:spcBef>
              <a:spcAft>
                <a:spcPts val="0"/>
              </a:spcAft>
              <a:buNone/>
            </a:pPr>
            <a:r>
              <a:rPr lang="en-US" sz="1000" b="1" kern="1200" noProof="0" dirty="0" err="1" smtClean="0">
                <a:solidFill>
                  <a:srgbClr val="000000"/>
                </a:solidFill>
              </a:rPr>
              <a:t>Innsida</a:t>
            </a:r>
            <a:r>
              <a:rPr lang="en-US" sz="1000" b="1" kern="1200" noProof="0" dirty="0" smtClean="0">
                <a:solidFill>
                  <a:srgbClr val="000000"/>
                </a:solidFill>
              </a:rPr>
              <a:t>-wiki «</a:t>
            </a:r>
            <a:r>
              <a:rPr lang="en-US" sz="1000" b="1" kern="1200" noProof="0" dirty="0" err="1" smtClean="0">
                <a:solidFill>
                  <a:srgbClr val="000000"/>
                </a:solidFill>
              </a:rPr>
              <a:t>Avhende</a:t>
            </a:r>
            <a:r>
              <a:rPr lang="en-US" sz="1000" b="1" kern="1200" noProof="0" dirty="0" smtClean="0">
                <a:solidFill>
                  <a:srgbClr val="000000"/>
                </a:solidFill>
              </a:rPr>
              <a:t> </a:t>
            </a:r>
            <a:r>
              <a:rPr lang="en-US" sz="1000" b="1" kern="1200" noProof="0" dirty="0" err="1" smtClean="0">
                <a:solidFill>
                  <a:srgbClr val="000000"/>
                </a:solidFill>
              </a:rPr>
              <a:t>risiko</a:t>
            </a:r>
            <a:r>
              <a:rPr lang="en-US" sz="1000" b="1" kern="1200" noProof="0" dirty="0" smtClean="0">
                <a:solidFill>
                  <a:srgbClr val="000000"/>
                </a:solidFill>
              </a:rPr>
              <a:t>- </a:t>
            </a:r>
            <a:r>
              <a:rPr lang="en-US" sz="1000" b="1" kern="1200" noProof="0" dirty="0" err="1" smtClean="0">
                <a:solidFill>
                  <a:srgbClr val="000000"/>
                </a:solidFill>
              </a:rPr>
              <a:t>og</a:t>
            </a:r>
            <a:r>
              <a:rPr lang="en-US" sz="1000" b="1" kern="1200" noProof="0" dirty="0" smtClean="0">
                <a:solidFill>
                  <a:srgbClr val="000000"/>
                </a:solidFill>
              </a:rPr>
              <a:t> </a:t>
            </a:r>
            <a:r>
              <a:rPr lang="en-US" sz="1000" b="1" kern="1200" noProof="0" dirty="0" err="1" smtClean="0">
                <a:solidFill>
                  <a:srgbClr val="000000"/>
                </a:solidFill>
              </a:rPr>
              <a:t>kjemikalieavfall</a:t>
            </a:r>
            <a:r>
              <a:rPr lang="en-US" sz="1000" b="1" kern="1200" noProof="0" dirty="0" smtClean="0">
                <a:solidFill>
                  <a:srgbClr val="000000"/>
                </a:solidFill>
              </a:rPr>
              <a:t>» </a:t>
            </a:r>
          </a:p>
          <a:p>
            <a:pPr marL="0" lvl="0" indent="0" eaLnBrk="1" fontAlgn="auto" hangingPunct="1">
              <a:spcBef>
                <a:spcPts val="0"/>
              </a:spcBef>
              <a:spcAft>
                <a:spcPts val="0"/>
              </a:spcAft>
              <a:buNone/>
            </a:pPr>
            <a:r>
              <a:rPr lang="en-US" sz="1000" kern="1200" noProof="0" dirty="0" smtClean="0">
                <a:solidFill>
                  <a:srgbClr val="0000FF"/>
                </a:solidFill>
              </a:rPr>
              <a:t>(h</a:t>
            </a:r>
            <a:r>
              <a:rPr lang="en-US" sz="1000" kern="1200" noProof="0" dirty="0" smtClean="0">
                <a:solidFill>
                  <a:srgbClr val="0000FF"/>
                </a:solidFill>
                <a:hlinkClick r:id="rId3"/>
              </a:rPr>
              <a:t>ttps</a:t>
            </a:r>
            <a:r>
              <a:rPr lang="en-US" sz="1000" kern="1200" noProof="0" dirty="0" smtClean="0">
                <a:solidFill>
                  <a:srgbClr val="000000"/>
                </a:solidFill>
                <a:hlinkClick r:id="rId3"/>
              </a:rPr>
              <a:t>://innsida.ntnu.no/wiki/-/wiki/Norsk/Avhende+risiko-+og+kjemikalieavfal)l</a:t>
            </a:r>
            <a:r>
              <a:rPr lang="en-US" sz="1000" kern="1200" noProof="0" dirty="0" smtClean="0">
                <a:solidFill>
                  <a:srgbClr val="000000"/>
                </a:solidFill>
              </a:rPr>
              <a:t> </a:t>
            </a:r>
          </a:p>
          <a:p>
            <a:endParaRPr lang="en-US" noProof="0" dirty="0"/>
          </a:p>
        </p:txBody>
      </p:sp>
    </p:spTree>
    <p:extLst>
      <p:ext uri="{BB962C8B-B14F-4D97-AF65-F5344CB8AC3E}">
        <p14:creationId xmlns:p14="http://schemas.microsoft.com/office/powerpoint/2010/main" val="4242662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2128" y="1772816"/>
            <a:ext cx="7772400" cy="1143000"/>
          </a:xfrm>
        </p:spPr>
        <p:txBody>
          <a:bodyPr/>
          <a:lstStyle/>
          <a:p>
            <a:r>
              <a:rPr lang="nb-NO" dirty="0" err="1" smtClean="0"/>
              <a:t>Protective</a:t>
            </a:r>
            <a:r>
              <a:rPr lang="nb-NO" dirty="0" smtClean="0"/>
              <a:t> </a:t>
            </a:r>
            <a:r>
              <a:rPr lang="nb-NO" dirty="0" err="1" smtClean="0"/>
              <a:t>equipment</a:t>
            </a:r>
            <a:endParaRPr lang="nb-NO" dirty="0"/>
          </a:p>
        </p:txBody>
      </p:sp>
    </p:spTree>
    <p:extLst>
      <p:ext uri="{BB962C8B-B14F-4D97-AF65-F5344CB8AC3E}">
        <p14:creationId xmlns:p14="http://schemas.microsoft.com/office/powerpoint/2010/main" val="35364709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tel 1"/>
          <p:cNvSpPr>
            <a:spLocks noGrp="1"/>
          </p:cNvSpPr>
          <p:nvPr>
            <p:ph type="title"/>
          </p:nvPr>
        </p:nvSpPr>
        <p:spPr>
          <a:xfrm>
            <a:off x="445517" y="116632"/>
            <a:ext cx="7772400" cy="1143000"/>
          </a:xfrm>
        </p:spPr>
        <p:txBody>
          <a:bodyPr/>
          <a:lstStyle/>
          <a:p>
            <a:pPr algn="ctr"/>
            <a:r>
              <a:rPr lang="en-US" noProof="0" dirty="0" smtClean="0"/>
              <a:t>Eye protection</a:t>
            </a:r>
          </a:p>
        </p:txBody>
      </p:sp>
      <p:sp>
        <p:nvSpPr>
          <p:cNvPr id="26626" name="Plassholder for innhold 2"/>
          <p:cNvSpPr>
            <a:spLocks noGrp="1"/>
          </p:cNvSpPr>
          <p:nvPr>
            <p:ph idx="1"/>
          </p:nvPr>
        </p:nvSpPr>
        <p:spPr>
          <a:xfrm>
            <a:off x="465460" y="1269330"/>
            <a:ext cx="7994972" cy="4679950"/>
          </a:xfrm>
        </p:spPr>
        <p:txBody>
          <a:bodyPr/>
          <a:lstStyle/>
          <a:p>
            <a:r>
              <a:rPr lang="en-US" noProof="0" dirty="0" smtClean="0"/>
              <a:t>Eye protection</a:t>
            </a:r>
          </a:p>
          <a:p>
            <a:pPr marL="0" lvl="1" indent="0">
              <a:buNone/>
            </a:pPr>
            <a:r>
              <a:rPr lang="en-US" dirty="0" smtClean="0">
                <a:solidFill>
                  <a:srgbClr val="000000"/>
                </a:solidFill>
              </a:rPr>
              <a:t>    Always </a:t>
            </a:r>
            <a:r>
              <a:rPr lang="en-US" dirty="0">
                <a:solidFill>
                  <a:srgbClr val="000000"/>
                </a:solidFill>
              </a:rPr>
              <a:t>use eye protection when working with hazardous chemicals</a:t>
            </a:r>
          </a:p>
          <a:p>
            <a:pPr marL="0" indent="0">
              <a:buNone/>
            </a:pPr>
            <a:endParaRPr lang="en-US" noProof="0" dirty="0" smtClean="0"/>
          </a:p>
          <a:p>
            <a:pPr marL="342900" lvl="1" indent="-342900">
              <a:buFontTx/>
              <a:buChar char="•"/>
            </a:pPr>
            <a:r>
              <a:rPr lang="en-US" dirty="0">
                <a:solidFill>
                  <a:srgbClr val="000000"/>
                </a:solidFill>
              </a:rPr>
              <a:t>The faculty has it’s own instruction regarding eye protection</a:t>
            </a:r>
          </a:p>
          <a:p>
            <a:pPr marL="400050" lvl="1" indent="0">
              <a:buFontTx/>
              <a:buNone/>
            </a:pPr>
            <a:endParaRPr lang="en-US" dirty="0">
              <a:solidFill>
                <a:srgbClr val="000000"/>
              </a:solidFill>
            </a:endParaRPr>
          </a:p>
          <a:p>
            <a:pPr marL="400050" lvl="1" indent="0">
              <a:buFontTx/>
              <a:buNone/>
            </a:pPr>
            <a:r>
              <a:rPr lang="en-US" sz="1400" noProof="0" dirty="0" smtClean="0">
                <a:solidFill>
                  <a:srgbClr val="000000"/>
                </a:solidFill>
                <a:hlinkClick r:id="rId3"/>
              </a:rPr>
              <a:t>http://www.nt.ntnu.no/innsida-dokumentlager/HMS/oyeverninstruks-12-08.pdf</a:t>
            </a:r>
            <a:endParaRPr lang="en-US" noProof="0" dirty="0" smtClean="0">
              <a:solidFill>
                <a:srgbClr val="000000"/>
              </a:solidFill>
            </a:endParaRPr>
          </a:p>
          <a:p>
            <a:pPr>
              <a:buFontTx/>
              <a:buNone/>
            </a:pPr>
            <a:r>
              <a:rPr lang="en-US" noProof="0" dirty="0" smtClean="0">
                <a:solidFill>
                  <a:srgbClr val="000000"/>
                </a:solidFill>
              </a:rPr>
              <a:t> </a:t>
            </a:r>
          </a:p>
          <a:p>
            <a:pPr marL="400050" lvl="1" indent="0">
              <a:buFontTx/>
              <a:buNone/>
            </a:pPr>
            <a:endParaRPr lang="en-US" noProof="0" dirty="0" smtClean="0"/>
          </a:p>
          <a:p>
            <a:pPr marL="400050" lvl="1" indent="0">
              <a:buFontTx/>
              <a:buNone/>
            </a:pPr>
            <a:endParaRPr lang="en-US" noProof="0" dirty="0" smtClean="0"/>
          </a:p>
          <a:p>
            <a:pPr marL="400050" lvl="1" indent="0"/>
            <a:endParaRPr lang="en-US" noProof="0" dirty="0" smtClean="0"/>
          </a:p>
          <a:p>
            <a:endParaRPr lang="en-US" noProof="0" dirty="0" smtClean="0"/>
          </a:p>
          <a:p>
            <a:endParaRPr lang="en-US" noProof="0" dirty="0" smtClean="0"/>
          </a:p>
          <a:p>
            <a:pPr>
              <a:buFontTx/>
              <a:buNone/>
            </a:pPr>
            <a:endParaRPr lang="en-US" noProof="0" dirty="0" smtClean="0"/>
          </a:p>
        </p:txBody>
      </p:sp>
      <p:pic>
        <p:nvPicPr>
          <p:cNvPr id="26627" name="Picture 2"/>
          <p:cNvPicPr>
            <a:picLocks noChangeAspect="1" noChangeArrowheads="1"/>
          </p:cNvPicPr>
          <p:nvPr/>
        </p:nvPicPr>
        <p:blipFill>
          <a:blip r:embed="rId4"/>
          <a:srcRect/>
          <a:stretch>
            <a:fillRect/>
          </a:stretch>
        </p:blipFill>
        <p:spPr bwMode="auto">
          <a:xfrm>
            <a:off x="899592" y="4567615"/>
            <a:ext cx="1873250" cy="1763713"/>
          </a:xfrm>
          <a:prstGeom prst="rect">
            <a:avLst/>
          </a:prstGeom>
          <a:noFill/>
          <a:ln w="9525">
            <a:noFill/>
            <a:miter lim="800000"/>
            <a:headEnd/>
            <a:tailEnd/>
          </a:ln>
        </p:spPr>
      </p:pic>
      <p:pic>
        <p:nvPicPr>
          <p:cNvPr id="26628" name="Picture 3"/>
          <p:cNvPicPr>
            <a:picLocks noChangeAspect="1" noChangeArrowheads="1"/>
          </p:cNvPicPr>
          <p:nvPr/>
        </p:nvPicPr>
        <p:blipFill>
          <a:blip r:embed="rId5"/>
          <a:srcRect/>
          <a:stretch>
            <a:fillRect/>
          </a:stretch>
        </p:blipFill>
        <p:spPr bwMode="auto">
          <a:xfrm>
            <a:off x="3267791" y="4617043"/>
            <a:ext cx="1727200" cy="1763713"/>
          </a:xfrm>
          <a:prstGeom prst="rect">
            <a:avLst/>
          </a:prstGeom>
          <a:noFill/>
          <a:ln w="9525">
            <a:noFill/>
            <a:miter lim="800000"/>
            <a:headEnd/>
            <a:tailEnd/>
          </a:ln>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8224" y="3651370"/>
            <a:ext cx="2053601" cy="184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9399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tel 1"/>
          <p:cNvSpPr>
            <a:spLocks noGrp="1"/>
          </p:cNvSpPr>
          <p:nvPr>
            <p:ph type="title"/>
          </p:nvPr>
        </p:nvSpPr>
        <p:spPr>
          <a:xfrm>
            <a:off x="509796" y="0"/>
            <a:ext cx="7772400" cy="1143000"/>
          </a:xfrm>
        </p:spPr>
        <p:txBody>
          <a:bodyPr/>
          <a:lstStyle/>
          <a:p>
            <a:pPr algn="ctr"/>
            <a:r>
              <a:rPr lang="en-US" noProof="0" dirty="0" smtClean="0"/>
              <a:t>Gloves</a:t>
            </a:r>
          </a:p>
        </p:txBody>
      </p:sp>
      <p:pic>
        <p:nvPicPr>
          <p:cNvPr id="28677" name="Picture 4"/>
          <p:cNvPicPr>
            <a:picLocks noChangeAspect="1" noChangeArrowheads="1"/>
          </p:cNvPicPr>
          <p:nvPr/>
        </p:nvPicPr>
        <p:blipFill>
          <a:blip r:embed="rId3"/>
          <a:srcRect/>
          <a:stretch>
            <a:fillRect/>
          </a:stretch>
        </p:blipFill>
        <p:spPr bwMode="auto">
          <a:xfrm>
            <a:off x="755576" y="565603"/>
            <a:ext cx="1224136" cy="1399774"/>
          </a:xfrm>
          <a:prstGeom prst="rect">
            <a:avLst/>
          </a:prstGeom>
          <a:noFill/>
          <a:ln w="9525">
            <a:noFill/>
            <a:miter lim="800000"/>
            <a:headEnd/>
            <a:tailEnd/>
          </a:ln>
        </p:spPr>
      </p:pic>
      <p:sp>
        <p:nvSpPr>
          <p:cNvPr id="2" name="TekstSylinder 1"/>
          <p:cNvSpPr txBox="1"/>
          <p:nvPr/>
        </p:nvSpPr>
        <p:spPr>
          <a:xfrm>
            <a:off x="107504" y="2564904"/>
            <a:ext cx="6192548" cy="4093428"/>
          </a:xfrm>
          <a:prstGeom prst="rect">
            <a:avLst/>
          </a:prstGeom>
          <a:noFill/>
        </p:spPr>
        <p:txBody>
          <a:bodyPr wrap="square" rtlCol="0">
            <a:spAutoFit/>
          </a:bodyPr>
          <a:lstStyle/>
          <a:p>
            <a:pPr marL="742950" lvl="1" indent="-285750">
              <a:buFont typeface="Arial" panose="020B0604020202020204" pitchFamily="34" charset="0"/>
              <a:buChar char="•"/>
            </a:pPr>
            <a:r>
              <a:rPr lang="en-US" sz="2000" dirty="0" smtClean="0">
                <a:solidFill>
                  <a:srgbClr val="000000"/>
                </a:solidFill>
              </a:rPr>
              <a:t>IBT guidelines for use. </a:t>
            </a:r>
            <a:r>
              <a:rPr lang="en-US" sz="2000" dirty="0"/>
              <a:t>No glove is “complete”. Does not </a:t>
            </a:r>
            <a:r>
              <a:rPr lang="en-US" sz="2000" dirty="0" err="1"/>
              <a:t>not</a:t>
            </a:r>
            <a:r>
              <a:rPr lang="en-US" sz="2000" dirty="0"/>
              <a:t> offer protection against all substances! Check MSDS</a:t>
            </a:r>
            <a:endParaRPr lang="en-US" sz="2000" dirty="0" smtClean="0">
              <a:solidFill>
                <a:srgbClr val="000000"/>
              </a:solidFill>
            </a:endParaRPr>
          </a:p>
          <a:p>
            <a:pPr lvl="1"/>
            <a:endParaRPr lang="en-US" sz="2000" dirty="0"/>
          </a:p>
          <a:p>
            <a:pPr marL="742950" lvl="1" indent="-285750">
              <a:buFont typeface="Arial" panose="020B0604020202020204" pitchFamily="34" charset="0"/>
              <a:buChar char="•"/>
            </a:pPr>
            <a:r>
              <a:rPr lang="en-US" sz="2000" dirty="0"/>
              <a:t>Use correct type of gloves depending on </a:t>
            </a:r>
            <a:r>
              <a:rPr lang="en-US" sz="2000" dirty="0" smtClean="0"/>
              <a:t>chemical</a:t>
            </a: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dirty="0"/>
              <a:t>As a rule, use nitrile gloves </a:t>
            </a:r>
            <a:endParaRPr lang="en-US" sz="2000" dirty="0" smtClean="0"/>
          </a:p>
          <a:p>
            <a:pPr lvl="1"/>
            <a:endParaRPr lang="en-US" sz="2000" dirty="0"/>
          </a:p>
          <a:p>
            <a:pPr marL="742950" lvl="1" indent="-285750">
              <a:buFont typeface="Arial" panose="020B0604020202020204" pitchFamily="34" charset="0"/>
              <a:buChar char="•"/>
            </a:pPr>
            <a:r>
              <a:rPr lang="en-US" sz="2000" dirty="0" smtClean="0">
                <a:solidFill>
                  <a:srgbClr val="000000"/>
                </a:solidFill>
              </a:rPr>
              <a:t>Do </a:t>
            </a:r>
            <a:r>
              <a:rPr lang="en-US" sz="2000" dirty="0">
                <a:solidFill>
                  <a:srgbClr val="000000"/>
                </a:solidFill>
              </a:rPr>
              <a:t>not leave the lab wearing gloves</a:t>
            </a:r>
            <a:r>
              <a:rPr lang="en-US" sz="2000" dirty="0" smtClean="0">
                <a:solidFill>
                  <a:srgbClr val="000000"/>
                </a:solidFill>
              </a:rPr>
              <a:t>!</a:t>
            </a:r>
            <a:endParaRPr lang="en-US" sz="2000" dirty="0"/>
          </a:p>
          <a:p>
            <a:pPr lvl="1"/>
            <a:endParaRPr lang="en-US" sz="2000" dirty="0">
              <a:solidFill>
                <a:srgbClr val="000000"/>
              </a:solidFill>
            </a:endParaRPr>
          </a:p>
          <a:p>
            <a:pPr lvl="1"/>
            <a:endParaRPr lang="en-US" sz="2000" dirty="0"/>
          </a:p>
          <a:p>
            <a:endParaRPr lang="en-US" sz="2000" dirty="0"/>
          </a:p>
        </p:txBody>
      </p:sp>
      <p:pic>
        <p:nvPicPr>
          <p:cNvPr id="9" name="Picture 3"/>
          <p:cNvPicPr>
            <a:picLocks noChangeAspect="1" noChangeArrowheads="1"/>
          </p:cNvPicPr>
          <p:nvPr/>
        </p:nvPicPr>
        <p:blipFill>
          <a:blip r:embed="rId4"/>
          <a:srcRect/>
          <a:stretch>
            <a:fillRect/>
          </a:stretch>
        </p:blipFill>
        <p:spPr bwMode="auto">
          <a:xfrm>
            <a:off x="6182792" y="2944118"/>
            <a:ext cx="2796141" cy="2502476"/>
          </a:xfrm>
          <a:prstGeom prst="rect">
            <a:avLst/>
          </a:prstGeom>
          <a:noFill/>
          <a:ln w="9525">
            <a:noFill/>
            <a:miter lim="800000"/>
            <a:headEnd/>
            <a:tailEnd/>
          </a:ln>
        </p:spPr>
      </p:pic>
    </p:spTree>
    <p:extLst>
      <p:ext uri="{BB962C8B-B14F-4D97-AF65-F5344CB8AC3E}">
        <p14:creationId xmlns:p14="http://schemas.microsoft.com/office/powerpoint/2010/main" val="25449079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tel 1"/>
          <p:cNvSpPr>
            <a:spLocks noGrp="1"/>
          </p:cNvSpPr>
          <p:nvPr>
            <p:ph type="title"/>
          </p:nvPr>
        </p:nvSpPr>
        <p:spPr>
          <a:xfrm>
            <a:off x="688032" y="341784"/>
            <a:ext cx="7772400" cy="1143000"/>
          </a:xfrm>
        </p:spPr>
        <p:txBody>
          <a:bodyPr/>
          <a:lstStyle/>
          <a:p>
            <a:pPr algn="ctr"/>
            <a:r>
              <a:rPr lang="en-US" noProof="0" dirty="0" smtClean="0"/>
              <a:t>Personal safety precautions continued</a:t>
            </a:r>
          </a:p>
        </p:txBody>
      </p:sp>
      <p:sp>
        <p:nvSpPr>
          <p:cNvPr id="30722" name="Plassholder for innhold 2"/>
          <p:cNvSpPr>
            <a:spLocks noGrp="1"/>
          </p:cNvSpPr>
          <p:nvPr>
            <p:ph idx="1"/>
          </p:nvPr>
        </p:nvSpPr>
        <p:spPr>
          <a:xfrm>
            <a:off x="546100" y="1941041"/>
            <a:ext cx="7772400" cy="3432175"/>
          </a:xfrm>
        </p:spPr>
        <p:txBody>
          <a:bodyPr/>
          <a:lstStyle/>
          <a:p>
            <a:r>
              <a:rPr lang="en-US" noProof="0" dirty="0" smtClean="0"/>
              <a:t>Laboratory coat and shoes</a:t>
            </a:r>
          </a:p>
          <a:p>
            <a:pPr lvl="1"/>
            <a:r>
              <a:rPr lang="en-US" noProof="0" dirty="0" smtClean="0"/>
              <a:t>clean and without holes</a:t>
            </a:r>
          </a:p>
          <a:p>
            <a:pPr lvl="1"/>
            <a:r>
              <a:rPr lang="en-US" noProof="0" dirty="0" smtClean="0"/>
              <a:t>Chemical resistant shoes that cover your feet (risk assessment)</a:t>
            </a:r>
          </a:p>
        </p:txBody>
      </p:sp>
      <p:pic>
        <p:nvPicPr>
          <p:cNvPr id="30723" name="Picture 2"/>
          <p:cNvPicPr>
            <a:picLocks noChangeAspect="1" noChangeArrowheads="1"/>
          </p:cNvPicPr>
          <p:nvPr/>
        </p:nvPicPr>
        <p:blipFill>
          <a:blip r:embed="rId3"/>
          <a:srcRect/>
          <a:stretch>
            <a:fillRect/>
          </a:stretch>
        </p:blipFill>
        <p:spPr bwMode="auto">
          <a:xfrm>
            <a:off x="467544" y="3518631"/>
            <a:ext cx="2704555" cy="2502657"/>
          </a:xfrm>
          <a:prstGeom prst="rect">
            <a:avLst/>
          </a:prstGeom>
          <a:noFill/>
          <a:ln w="9525">
            <a:noFill/>
            <a:miter lim="800000"/>
            <a:headEnd/>
            <a:tailEnd/>
          </a:ln>
        </p:spPr>
      </p:pic>
      <p:pic>
        <p:nvPicPr>
          <p:cNvPr id="30724" name="Picture 3"/>
          <p:cNvPicPr>
            <a:picLocks noChangeAspect="1" noChangeArrowheads="1"/>
          </p:cNvPicPr>
          <p:nvPr/>
        </p:nvPicPr>
        <p:blipFill>
          <a:blip r:embed="rId4"/>
          <a:srcRect/>
          <a:stretch>
            <a:fillRect/>
          </a:stretch>
        </p:blipFill>
        <p:spPr bwMode="auto">
          <a:xfrm>
            <a:off x="6876256" y="3717032"/>
            <a:ext cx="2150974" cy="1800200"/>
          </a:xfrm>
          <a:prstGeom prst="rect">
            <a:avLst/>
          </a:prstGeom>
          <a:noFill/>
          <a:ln w="9525">
            <a:noFill/>
            <a:miter lim="800000"/>
            <a:headEnd/>
            <a:tailEnd/>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912" y="3935979"/>
            <a:ext cx="220824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94956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tel 1"/>
          <p:cNvSpPr>
            <a:spLocks noGrp="1"/>
          </p:cNvSpPr>
          <p:nvPr>
            <p:ph type="title"/>
          </p:nvPr>
        </p:nvSpPr>
        <p:spPr>
          <a:xfrm>
            <a:off x="539552" y="332656"/>
            <a:ext cx="7772400" cy="1143000"/>
          </a:xfrm>
        </p:spPr>
        <p:txBody>
          <a:bodyPr/>
          <a:lstStyle/>
          <a:p>
            <a:pPr algn="ctr"/>
            <a:r>
              <a:rPr lang="en-US" noProof="0" dirty="0" smtClean="0"/>
              <a:t>Fume hood</a:t>
            </a:r>
          </a:p>
        </p:txBody>
      </p:sp>
      <p:sp>
        <p:nvSpPr>
          <p:cNvPr id="32770" name="Plassholder for innhold 2"/>
          <p:cNvSpPr>
            <a:spLocks noGrp="1"/>
          </p:cNvSpPr>
          <p:nvPr>
            <p:ph idx="1"/>
          </p:nvPr>
        </p:nvSpPr>
        <p:spPr>
          <a:xfrm>
            <a:off x="539552" y="1700808"/>
            <a:ext cx="8202364" cy="4194175"/>
          </a:xfrm>
        </p:spPr>
        <p:txBody>
          <a:bodyPr/>
          <a:lstStyle/>
          <a:p>
            <a:r>
              <a:rPr lang="en-US" noProof="0" dirty="0" smtClean="0">
                <a:solidFill>
                  <a:srgbClr val="000000"/>
                </a:solidFill>
              </a:rPr>
              <a:t>Work with hazardous and/ or </a:t>
            </a:r>
            <a:r>
              <a:rPr lang="en-US" noProof="0" dirty="0" err="1" smtClean="0">
                <a:solidFill>
                  <a:srgbClr val="000000"/>
                </a:solidFill>
              </a:rPr>
              <a:t>voletile</a:t>
            </a:r>
            <a:r>
              <a:rPr lang="en-US" noProof="0" dirty="0" smtClean="0">
                <a:solidFill>
                  <a:srgbClr val="000000"/>
                </a:solidFill>
              </a:rPr>
              <a:t> substances should be preformed in a ventilated hood</a:t>
            </a:r>
          </a:p>
          <a:p>
            <a:pPr>
              <a:buFontTx/>
              <a:buNone/>
            </a:pPr>
            <a:endParaRPr lang="en-US" noProof="0" dirty="0" smtClean="0"/>
          </a:p>
        </p:txBody>
      </p:sp>
      <p:sp>
        <p:nvSpPr>
          <p:cNvPr id="2" name="AutoShape 2" descr="data:image/jpeg;base64,/9j/4AAQSkZJRgABAQAAAQABAAD/2wCEAAkGBxQSEhUUExQUFRQXFRUXFxcUFBUUGBUUFxQYFxUUFxQYHCggGBwlHRUXITEhJSkrLi4uFx8zODMsNygtLisBCgoKDg0OGA8QGiwcHCQsLCwsLCwsLCwsLCwsLCwsLCwsLCwsLCwsLCwsLCwsLCwsLCwsLCwsLCwsLCwsLCwsN//AABEIALcBEwMBIgACEQEDEQH/xAAbAAACAwEBAQAAAAAAAAAAAAADBAAFBgIBB//EAEcQAAIBAgIFCAcFBgUDBQEAAAECAAMRBCEFEjFBUQYiMmFxgZGxE0JSocHR8BQjYnKyFVOCksLhJENzovEzg9I0Y6Oz4gf/xAAYAQEBAQEBAAAAAAAAAAAAAAABAAIDBP/EAB8RAQEBAAMBAAIDAAAAAAAAAAABEQISITETQQMikf/aAAwDAQACEQMRAD8A0j0wdoB7QD5xapo+kdtKn3KB7xHiIvUNpydCjYCmLEAjV2AMwHaVvYntESOik3M47wfMGPs7PkiluzZ47IwmiHIuzgdQGt4nKQUNTRnCp/MoPkRANgag2OvdrL5EzQPoZ9zqe0EfOBbRFYeyexvmBEYpPRVh19jk+drQQFUZ6hv12f43l4dH1h6h7ip+M4ajUG2m/wDKTFYqxpSqu1T/ACMPfsnS6e4gDtYR5qhG0EdoInJqg7bGSB/aat6gbL8JHjFXqoxzCJ2KT77WjrUqbbUU/wAInP2Klwt2Fh5GSdUvQ2t6Tu1re4wq0rdCsR2qh+EUbRdM72HeD5gzgaKAvquc+Kj4WkjtSu6/5lI/mUjyM8pYyo3qBhxUsPMRE6NqXuKgv+XV+c6NPEjYVPeT7jaIPVKtQeoR2DXI94E4GIX1mqjtVk/SIsteuAbqb7rapHuYmCxGkKvsVO5fjaSbDQmJFTD11Vy2qpPSNwGptvOYzSZh8NSuTcg8VqPfzllyIx4erVpFWBqUH6TA3K7tvAtKeljaTqObYHrI3XztMz7T+nfoG9SpX/i1SP8AcIzRp1B0nvs2hR29GV/2uneysR2Vbe65jFFz+98bN8B5zQSs1YeoHH4aup7ivxnH2vV6VCoOxRU94JhqpNsnU9pI8oAYq3qox/CxPmsgMmKVgOkDwZWU+BE8asDlkepivkTCrWJHQbstFaiIelTpjrZCT46vxkXdTCLtKqPygj9NpXY+rTRQTTZxr7GbLonnDWB2ZjbHaOEpDMFL8FJHu1pK5AFlUNmd9yPd2+6ViV32zWFqYNPsohh5t5QNbRWIqbK7HiAzUh3qNXyjNYuelVNLtNNbdhGcRehTZ9V8YOvW1yB/Fsjg1KXJYkEsRt25k5W424Tr9m0FvrOx/KpGzPba27jLrR3JWg+a4mm35HB8rGaXD8nVG2pUbvuPBrykTFYfSFNAAPStt5rtkDe1irFl90ZGkmy1cLTsDvVlvlbP0ZRfdwm0GjsOttbUB/E4U5/huAfCK4vQlJgStTEqP/ZDEf8AxoCfGMgrOjEOc/sp7moW99En3mSM1OTiXP8AiqveUB8DWBnk1ganViuJpgsLi+XzjtovXHO7viZ5nYzhxlGbc3vgsOuUYYc2MFBktPZ7NB5aSeySTycPRU7VU9oBhJJIo+ApH/LXuFvKCbRNI+rbsZvnLC08tFKttCU+LjvHxEG2gxudu8A/KW9vrvnkkpDoVt1Qd6kfEwbaJq7ih7z8pf2nNopn20fWHqg9jL8TBnDVRtRu7PymjnkkptEVmp16TFGA1wDdSMm5p3cCZX43DorsjIvNZlzUbjaarUO0A9u7xjmOw96hG8jWHWd/vvDfUwLYOkfUHdceRnA0bS3aw77+d5rnwynai96iCbR9M+oO648poMq2jx+8bbfPVO033ATgaPf1aturV+N+/vmobRdM7iO8/GBGhFBuHcdWRHleIUBwtfcyn+Ig+UGKFYbUZuyoPK80v7K4P7v7yfsx9zD3iWJQC4t903eha3DPZF8RXz5w1evZs7WG2aoaOqZXtbqO07hDphTHExdPD0X2qWv+G/kTO6mHVbatH+ayZb8xnx3TZnAKekqt2qD5iP6P0RRJzpJ3KF8rSsD582GFS4V2XL1Aj2zvkdQndGMBol78yviD1EGx6rEDyn0/7DSU82mg2ZhFvsO+0ssOLTOa1r5jT0BimtaizDi4U/0XlxR5K4hgL06eXtEkfyhh5T6DTGzv851T2DsHlEMKvImpbP0A7Ekm8kkmCtF6w5w7PnGrQFYc7u+c410N4YZQ1e4QkAE7gTYeNjbwnOGGUYZbrGCqjC6QRxmUU8PSKfeDGlqKdjKewiYxcKPrtjCYYS1lrQJ7qzLDDgb/AHn5wyDgW8TLU0dp5aUqM3tP4wodtuu/eZditbSWlV9qf2j7pYaLcuTrG/u48I6BAPj5meWlVyoY02pMoW/P6S36JQjP+OI0tOVt/oz/AAkfGK1oiJCJTLpep7NP/d84UaWf2E7mPylsSztPdY7rDsFvftlfT0mTtQdzf2hP2h+H3/2lsRlxfbnLCst0SouZG3tG3xiOGbXFxl2/XXK6pp30FSpTcMQDbmoLbOOtnt22Efq1a4tQWuuw5/XhA6sSXTtE7qg7U+UKml6J9Y96N8ozAZCT0JBLpGkfX9zD4QqYymdjr4zSeqmfh8Z2KclSsiEFmVQbAFmCi+Z2kztMTTOyoh7HU/GMg0SnTynPo4xQYHYQewztqUcGlHp5HsPlG0ScMmR7IbDOGFwQdxsQbHeD1xA9NY5Si9MRlIVQ1RM7QZDsEHRhV2TFbj2SSSBYe0XrDnDs+cbtF6w53d8TOVbO4YZRykuY/MvmIvhRkI3TGY7V8xGM185rXDsODMPBjCU364TGYZmrVgFFhVqDMgX554nORME/sj+ZfnJl6ph0nC4V/Z94+cMKLeyfEfOWERTOyZwtM8D7p2VPAwxOJZ6EOZ7pWFDwMc0HX+9Kap6Otfd0gLdsonnK9Pu6R4PVHiKfymbpTVcrEJpU7An70jLPahP9MzSYWp7DeE3YBEhltOFoP7LeEKlBvZPhDE7pvCB5BQcKBqnM3PdkB3XPjC08DUKswXmra+Y3mwy37JJY6J6J+twlDylp/wCJfrFM+NNTL3Q5trqQbi3ZmN3hK7lFhi1ckA9GnuuDamo2js3zUiqqwtEG9zqndfYe07vq9owKFjZhY/WfWOucnCuNqN4GFwtRwNUqWX2WU5danap7O+8sGrHQoArJ2r5iX3KZPu0PCoPIzN4IstRDqsBfeD3Z2mr5WLaizWJClWy4Xzm/0AtGUlZSGVW6GTAEdE7jGH0XQbbQon/tJ8oLRG8W2hfIy0FI8DHj8HL6r/2Fhv3FLupqPITI6Vwq069RVGqARYDKwIB+M+gimeBmN5WUCtfW1TZlXOxsSMiO2wHjKmAaKY55ndtJM0WH0FSa5DVlOu99TEVlF9a/RDWGRGUzOiqgJYb7X85s9Evf0g4Pf+YfICZ4msyQ64s0fTVtTWsPvCTYpdczfiJpjoogG1evvtc0z505n+UdM08WlSxsfRm9srqbEX7APGbGibgHqEUz/JnSNSowDtrXB3KM+4TSLsmQ5MgrWCkEFSwIIIIyJGR6iJr12QMeySSQLGWi9Yc4Rq0XqjnD63zk0sMKMo0B8POAwoyjJGUYK+f6XT/EVv8AVqfrMHTSM6a/9TW/1G95vAU4siokOiwSw6QIqLCFZwkI0E41Y/ooc764RIR3RnTH1uMU85WLegP9Zf0VJl6STWcqB9wf9VD/ALXHxmVpzQM01hlEFThQZkiU22S1wTfc1R1L7m/vKhDnLXRxyqD8LfA/Ca4imdHm6r2N7jKTlMPvl66ae4sPhLnRZyX+P4fOVHKf/qp/pD/7HlErlMiMb7TPEOUg2xqNoxttM3VI62G7abj3MJhaYyM09HGslCmFtYhgbjqH/kZqAzoU5nrQfqlsDMyldkpFlNjqCxyPri+3qi1LTFcbGJ7VHnaa4zwX61zV1UhSwBbognM9kp+WAPokNzlUt4qflKrE456pBICstucDstne27OF0tj2qUAptkwJb2jsyG7bGzwSkNG9I9h+EtNC4pvtrprGxFPK5t/0L7O20q9GdLx8ouruNIuvqvSp2NjcHVRTne3GYjS65WYs+ksrMNWwNjbcd4PXLXQukPuF1iSSpsTc3K823uHjMppIFabZ5DVOe0m4+EstD1b0B1Ow8m/qnSz3GZf2c0e/+KuTfnLnx5gUeU1S7BMfgj9+D10/Mia9Ng7BOd+tR1JJJBpkLQFUc4RiAqdIfW+cmllhhlGCMj2GCw4yjBGR7IwPn+nT/iav5vMAxemYxyiNsTU7V/QsTRo1k0rQyNFFaFV4E6hhC0UV52akEYBjujTzvrrlWtSPaLq8+3ZFHOVA+4b8yH32+MyKGbHlQPuKn/bP+9ZjadFzsRz2K3ymqDVNoUNBU8JV/dv/ACmFbCVBtQjtsPMwL1GlvopueRxB/SZV0tGVjnqZfmX5xrCVBTcazplkQHBIIIuLDvjFiz0Uuz8zf0/KVPKnp0z+AjwdvnLfR75qBsL3G3Ye3sMQ5S4ZW1C1RUtr7RcnMbB9bYhQo2U9VwGznn3I21jbjqL8ak7dcNurljw1CMvCNWGkqzQYJg1FOp/MW/pmfT7OBk1Um34QL9pGzujmCxwVdQKdUkf5mscifwDjGDFqn/RH+m3uN5VmrfZkPD/jzlqDahci4C1sr2uAt7X3TNftkg82inVcubDt1pv+OyQWatqY45Dh/b4mdYp7023C1/A3275TVeUJAzww7nBv4mGGnNcW1ETLcFJt33EbyikN6Ia9Res/AxfGsy46mRbVNIcb3Bqd24RrQ7FnB4EHoqvH2QItyn0m9GrSUVCqkdEEi59IwN7dRExx+tYPpFGIdQrHpLfVJ7hl9dc95MJV9HUVkqDnKV1kIuCM7XGfRHjMvV5SYgFVWrVYE52QtcE7LhTGdF6SxDltaniWFwRrpUYDbsuuW2avLbF1yNpSUioDYjJNvU5v5zYJsHYJhNE1GIOuGVrGwZWXIZ5Xm7XZMVR7JJJAslAv0l7fiIWBqdJe34ic2lvSEMBB04VYhjNMUMOcRUNaqyNzMlF8tRc+iZWk4YEhRVYcSyrfr6MDyx0eKmLJNcUhqJzdYLew25zPNo61QqXqOoPTW5BFr3G88I2CNbRq0L86m2rxFQk+GqB74c4zCDYjd7f/ALmRr6III1Q7g3zuVtnvBMLQ0Ox202Hab/GBadNI4ceqCOBYf3kbTVE5JTp33Xs3fa0z66DP7sd4Hzh6ehHGxF+u6HqWy4tjvA/LTp/FTLLRtUsQNuYN7AHJgfVAGzqlFT0PV7PGWuicNWpuDZWByI2G3EGXpXHKbFGlh6lRdqohFhf1lGyfPq3KSs+30p7G1B4Cwn0TlBS16DLxpj3N/aZSjydpnj3t8pvGVLR01UBuFYHjrC/jthH03XO/xqNNCnJ2mN3n84ZdCUx6o8JYtZqlpFz0rk9TE+cdpaQHWO0GXtDRlM3ChbgX3fCEbAqAejl8u2XVaHoDEKzdLO+Q2X7LxLl/g3c0tQEkNW2bNqbfrjLbA0l1tgy2HsIzgOV1V1KagpE+kbW9KxFkIFygG05DLIdcuP0VgxoXEG+QF+OrlnsE7rcn8QygBkUjf/wZtVx1JRmwv1Kx+E8fStMAmzG3BRwvvPVN+JlNH6Dxi9OpTYdSuD8pcUMHVXPWQ2/C3/lHxpsZ6qE7OkRlAYnTYtzgQOoX6+PVDImgF2w5DCxIqA2PtU9omZoaEBsQ7n+MfASyxWlClNQFDKwvmSMtRdo69b3SnwWJakgSmFpqNgVRYdl7x43IrDjcnkYWYFr8XJ8hDUeTtJRlTXLLPWHxidTHVb9Nu6w8hKLlpj6tLDM6VHD3UA6xJuWA3zU/tZIMxrcLhVp1BYAflPC2RjuPLGqqhCV5935llbXGqufOudbK2Uq9HJmAc8he/HKWiVOYv50/WD8JmeXVhpMFU/H/ADFfiJ62AqAm9NqgvkQy7O9rx8Vs+8eUbp1pdqsUejtGO1SpzfR3UZNwOsL5XmvpiwAO2wmf0RjF1hq21fQqBbZYO9rS4bFiZJqSVbY7rklqUWtAVKg1l43+U9LRdukJzbaGgYwkyWF5UWrGi4DMBfJXGV7ZvYrfquDLmjpumxZVPPVNfVPsggE3GW0jxiFHp2vTpVWeoTYrTBsCx2sFAAHXujeDSnUF1XLrBGw2ORieLxPpG1tVcxaxAbLM53HXA/aagFg1gBYBQqgDgLCOjF6MMvAT30I4DwnzFdJ4hdKVKT16pptTDopqNYZLey3t7fhNWMxmb9uc3z4dc/1T1c4zFCnaylr36NsrcZ6mOplVLZNvW+YzsL2ylIiZEwop+XxExpw+2kaJyBzB9k7Qc84fB4hS2R2k+Vtkz1FOe35m849h0+8S3tC8bEtdL6QQpq865QjZbeRtvMnRqjC06hoUhcKzAOzNdgC1r7cz1y70oMx2H9RlctO9wd+XdGAvyf5T1cTRSoRTUsDcKDYEEj1mPCPnG1T61uwKPhMjyB5uHZN9OrUpnubW/qmrUTp/Lx687J8E+A13bm84i+22V/CeqDxPiYSqOj3woXKYwi6MZizAm41SbG224mO0vRFHSJquQqVV9EMjzqxqEqMhbYvHeJstHrzmP4T8ILFqCxuAbMSLjYbnOa43NFIW2QzU8j3/AKTI584Rjke/9JmcJdElfpupq0qjezTdvBSZYLWHESk08KlVXpKhCvTYGodxJA1Qts7gnO4AtNyezQ02PHMpdSf0JEUG2PaTB1aYAJ5u7qVIgVYZtZRxYgedpnEO4zmc5ac5aK7vT0Q3Zrf2ltjcfTRrPVpoxHRL578zllB1aNKsjKdWurbVV6ZJ/wB4muPLrZVfV7gXu3h8IRK+Q/MPOV2h3bXIai1JQBYsyG9mWw5pIG3julFhNOVnYa1JUSxuWByNjq5sd7WGzfM2pthpsa5BVhYjPIhstojdPT1PiR3fImfNcPpLGatQ1C4IsUARACLqCMlPWYxT5QOBz1JO/Wp+O8eUw011HElL6hB3DVIAAuSANcDjCrpmtvUn+EN+gzMUtPJ6JXKA3qFAoJS7BQ3Db9XjOD5TYZwNoPUyNn3t8JLxf/td/ZP8jySuXSlAjpt/L/aSSyLmo9pydonRnh2iZwqj7ArVmZtYnMAFiVG0XCnIHnHxlrojCKjVCPWQ8MucMh1Ramv3jd8sMD0m/If1LHAriJyEhbSRxM1yg0C74iliaVtekjjVN+ft1VyGQOs4vuuNsd0X6Y0Vaugp1COcikMFN8swTuse+W7NAYhxaNtvlSKtltDEeUVXEqbZwgxIz7DuMygaY57fmPnHsP01/MJVLiOe1rHnG2fXHsGzGomWWsOPxmwPpT1f4v1mJpCabqquqWqIg53SZVvzzxlNU0vhl6WIB6kDv71ylEreTtMJXxqc4ff+kzWwHpNYizXzyAmgo1h7QMp8Ryjww9Ws/wDCij/cbxduVYI+6w4a20PUYsNtzqAc4dh7bTXLl2u0SNDXrgBe+RaxOwfHyvKHTGnatLDUKtMUkNTpWRdXok2F4ng+VpbJ6C1OJo66HbY5Le/uhqbXRutrNcWGofhK/SOOpo7h61Jec2Rdb9L2dsV5MYvDVK1RqSVkq+jOstUm2rrLe2ZzvbhMRp5T9pxGQB9PW3k/5rHhLU2FbTeFAuarNY25iPtIyzyG4zujpek9KrURahCBjZiqa2rTZvVvuBExOCVQrLUXWDFbG7LqWYkmw2nPwvxMt6LKiMiGyNfWBqCzXUqbg02sLEjLjJHcNyppnpUnUfhqB/c4EM+l6VYWpYqpQJ3HDqwBOy7Kpt4yiq4WkeiueWd8r7/VBPfacjCW6Jt2EiayjWl5evV1sOqek1SKgfUJX91ZsiMxY5HaCR2YunoxtYk655xNzTOYvxuZruU+Kp4g0vRnW1Q9+aw2hNlxn0T4SpXBSnFamkF9NVNSpTsNQKAHYWIY5klRfI7JEwa7iR+Un/xF+8xhcJ2wy4cTU4DVhyUJV21mNrL0ibA64zziWHWETCI21Va3EA2OzyJ8Y9Sor1eEuq0KnS4+Zhfs54+R840lKMU6cui7K04NzlrArtClQRfjxgzohPYUH8It5Wl4lKEFGP4oO7MfsSn7A8Wkmm9DJD8MPdY3nhOffKityjoD19b8qtv2ZkARJOU6NVpoqPdnVbsVFrm17AmefXXFo1eztvzPCP6JrFnbL1Dvv6y8JnDyuoivUo4ilqhWKrWpm7Ze0ls+6/ZL3RFB/SGquJSthihAsFBVyVtrEd+23ZHQWHpDu9x+Np5UpsM2ZVH4mVfnPn+JxWI5mvVc+k6I9Le+YHRDZG5GVuMSWld+aVfnWvcAnJh/mWvtGwmWrH0CtpDDr0sRTvwVi/uUxYaewlwAajk7NWmFBO4Xe224HfMcihrgnnhrBbatyMrBibXvfaBtt1TmmwFiFa4zF2Fr9YCgnxEtTUHlfSvZMOx2ZvUttNuioMPofT7VqjgU6SBaZYFVu1wwGZJ2d0xaUWve5ve+wdvDrjOFputwHdbqVOoxW4O0XHZul6F3i+VdSniKtOrTp1ER2AuNRwoOQDju3S00TpPB169PVNRKoYaqNrFSbbAym380xrYTMkljfaWJYt1sxNyesyy5NYULiqJ4VB5Gaxac/wD6IbmjkejWGZH70cO+ZJQ34R7+3cJs+WVnNKxBK+lBAztepv4SjFDIbLykGkajI1jqMOaAdR7AkbWswJF9+doRES2Sttvzqh27jzAsbFDqhUw9o4tcPiXIXMZbNYB7djPcjxkeq7bdU9qqfcRGPQjhPVTqEQb5OYtKVWpUqHbSKjVVmubqQoVQbZLEsdTFSrUcdFqjsLgg2ZiRkdm2N0xOiOyaiV/2IQqYYcI6E756B1RBNaP4RChbZRlUvv8AH5wlOiBwMYgnTZIlG/Hujhp8QZBT+jeILChC+hHXDqnCd6vEXiA6KDt7iIwtIdU5FvowoIihFTrh1EAg6vOHpxA9FY6lAGBwyXlvh0ErQQ+zCSWvofqxkhqfEalQqBdTYEZkcDcdZOf1adYKo2uKiahKMCAb5MCDYjIjZ7zNUUB3+OV77pW19DrfWQ6j5Z7cuFt46us2sc54XqxUYnB1KtR6j6uszFjq5AE7bZ3tNJyAoFMQRuNN9vG679+yCWhYc4i42kDVh8FiDh2NSmiuwBGqWtkbZ33WmhWeFML0UVDa1wWJAOVhrMbdozgVw/ASzGGPs+8SPh84gD0j7dp2a1gW/nIv74AUOA90eFA8ZPR9vhnJE1wxhVoWjSL9Gdin9CIJml2/XnOvQqwsRcHbne8YK909FPt+uE1AAKCrkAB3Qgp5Q62HE90JqHhNAl6LjO/R8BGPQm//ABOqdI8JIt6LrInaqNufcIyaOXytPUon6PxkglPAGR6bRlEI3zpVPVJEwpG75w6C+VjGAvGeqn1lEAil1/CdhLf82hTT6wez6tIq9XjFPLH6M537YQdvlPSvGOhyw7fKdU+zxtPVE7VZoIg7PdCWnIHEe6EURTwLD0pwp6oVIsncLLrDHLZaU2HlvRbKFRn0hnk8GtJBPnmpeerwz8fjJJPG9Lirltznig7vOeSRALmcm3ZJJFOdW2ySmL7Z5JECLSt8J6KfCeyRgQU541HOSSaDsUj9EwmqeM8kineof+J6U+tkkkU51M+ueimeM9kmU92SLY/8SSRTrUnIHGSSKdj6tIPD64ySSDvVnItJJFOvCdqw2SSRDotOwesySTUDpYdZJIincKM5aUmtJJKg0L8J5JJMp//Z"/>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3140968"/>
            <a:ext cx="4361898" cy="2902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9854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tel 1"/>
          <p:cNvSpPr>
            <a:spLocks noGrp="1"/>
          </p:cNvSpPr>
          <p:nvPr>
            <p:ph type="title"/>
          </p:nvPr>
        </p:nvSpPr>
        <p:spPr/>
        <p:txBody>
          <a:bodyPr/>
          <a:lstStyle/>
          <a:p>
            <a:pPr algn="ctr"/>
            <a:r>
              <a:rPr lang="en-US" noProof="0" dirty="0" smtClean="0"/>
              <a:t>Transporting chemicals</a:t>
            </a:r>
          </a:p>
        </p:txBody>
      </p:sp>
      <p:sp>
        <p:nvSpPr>
          <p:cNvPr id="34818" name="Plassholder for innhold 2"/>
          <p:cNvSpPr>
            <a:spLocks noGrp="1"/>
          </p:cNvSpPr>
          <p:nvPr>
            <p:ph idx="1"/>
          </p:nvPr>
        </p:nvSpPr>
        <p:spPr>
          <a:xfrm>
            <a:off x="539552" y="1812660"/>
            <a:ext cx="8489950" cy="3760788"/>
          </a:xfrm>
        </p:spPr>
        <p:txBody>
          <a:bodyPr/>
          <a:lstStyle/>
          <a:p>
            <a:r>
              <a:rPr lang="en-US" noProof="0" dirty="0" smtClean="0"/>
              <a:t>Use appropriate containers or trolleys with frame for safe transportation </a:t>
            </a:r>
          </a:p>
        </p:txBody>
      </p:sp>
      <p:pic>
        <p:nvPicPr>
          <p:cNvPr id="34819" name="Picture 2"/>
          <p:cNvPicPr>
            <a:picLocks noChangeAspect="1" noChangeArrowheads="1"/>
          </p:cNvPicPr>
          <p:nvPr/>
        </p:nvPicPr>
        <p:blipFill>
          <a:blip r:embed="rId3"/>
          <a:srcRect/>
          <a:stretch>
            <a:fillRect/>
          </a:stretch>
        </p:blipFill>
        <p:spPr bwMode="auto">
          <a:xfrm>
            <a:off x="827584" y="2924175"/>
            <a:ext cx="2303462" cy="2665413"/>
          </a:xfrm>
          <a:prstGeom prst="rect">
            <a:avLst/>
          </a:prstGeom>
          <a:noFill/>
          <a:ln w="9525">
            <a:noFill/>
            <a:miter lim="800000"/>
            <a:headEnd/>
            <a:tailEnd/>
          </a:ln>
        </p:spPr>
      </p:pic>
      <p:pic>
        <p:nvPicPr>
          <p:cNvPr id="34821" name="Picture 2"/>
          <p:cNvPicPr>
            <a:picLocks noChangeAspect="1" noChangeArrowheads="1"/>
          </p:cNvPicPr>
          <p:nvPr/>
        </p:nvPicPr>
        <p:blipFill>
          <a:blip r:embed="rId4"/>
          <a:srcRect/>
          <a:stretch>
            <a:fillRect/>
          </a:stretch>
        </p:blipFill>
        <p:spPr bwMode="auto">
          <a:xfrm>
            <a:off x="3275856" y="2996952"/>
            <a:ext cx="2187724" cy="1844923"/>
          </a:xfrm>
          <a:prstGeom prst="rect">
            <a:avLst/>
          </a:prstGeom>
          <a:noFill/>
          <a:ln w="9525">
            <a:noFill/>
            <a:miter lim="800000"/>
            <a:headEnd/>
            <a:tailEnd/>
          </a:ln>
        </p:spPr>
      </p:pic>
      <p:pic>
        <p:nvPicPr>
          <p:cNvPr id="7" name="Picture 1" descr="215-1002.jpg"/>
          <p:cNvPicPr/>
          <p:nvPr/>
        </p:nvPicPr>
        <p:blipFill>
          <a:blip r:embed="rId5">
            <a:extLst>
              <a:ext uri="{28A0092B-C50C-407E-A947-70E740481C1C}">
                <a14:useLocalDpi xmlns:a14="http://schemas.microsoft.com/office/drawing/2010/main" val="0"/>
              </a:ext>
            </a:extLst>
          </a:blip>
          <a:srcRect/>
          <a:stretch>
            <a:fillRect/>
          </a:stretch>
        </p:blipFill>
        <p:spPr bwMode="auto">
          <a:xfrm>
            <a:off x="5867401" y="2996952"/>
            <a:ext cx="2779920" cy="2287593"/>
          </a:xfrm>
          <a:prstGeom prst="rect">
            <a:avLst/>
          </a:prstGeom>
          <a:noFill/>
          <a:ln>
            <a:noFill/>
          </a:ln>
        </p:spPr>
      </p:pic>
    </p:spTree>
    <p:extLst>
      <p:ext uri="{BB962C8B-B14F-4D97-AF65-F5344CB8AC3E}">
        <p14:creationId xmlns:p14="http://schemas.microsoft.com/office/powerpoint/2010/main" val="41051204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67" t="7591" r="21717" b="2782"/>
          <a:stretch/>
        </p:blipFill>
        <p:spPr bwMode="auto">
          <a:xfrm>
            <a:off x="-36512" y="36000"/>
            <a:ext cx="9289032" cy="89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bwMode="auto">
          <a:xfrm>
            <a:off x="147428" y="2420888"/>
            <a:ext cx="4428492" cy="0"/>
          </a:xfrm>
          <a:prstGeom prst="line">
            <a:avLst/>
          </a:prstGeom>
          <a:solidFill>
            <a:schemeClr val="accent1"/>
          </a:solidFill>
          <a:ln w="444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 name="TekstSylinder 6"/>
          <p:cNvSpPr txBox="1">
            <a:spLocks noChangeArrowheads="1"/>
          </p:cNvSpPr>
          <p:nvPr/>
        </p:nvSpPr>
        <p:spPr bwMode="auto">
          <a:xfrm>
            <a:off x="5076056" y="1660284"/>
            <a:ext cx="4067944" cy="584775"/>
          </a:xfrm>
          <a:prstGeom prst="rect">
            <a:avLst/>
          </a:prstGeom>
          <a:solidFill>
            <a:schemeClr val="bg1"/>
          </a:solidFill>
          <a:ln w="9525">
            <a:solidFill>
              <a:srgbClr val="000000"/>
            </a:solidFill>
            <a:miter lim="800000"/>
            <a:headEnd/>
            <a:tailEnd/>
          </a:ln>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en-US" altLang="nb-NO" sz="1600" b="1" dirty="0">
                <a:solidFill>
                  <a:srgbClr val="FF0000"/>
                </a:solidFill>
              </a:rPr>
              <a:t>On average, 44 people die at work every year.. </a:t>
            </a:r>
            <a:r>
              <a:rPr lang="en-US" altLang="nb-NO" sz="1600" b="1" dirty="0" smtClean="0">
                <a:solidFill>
                  <a:srgbClr val="FF0000"/>
                </a:solidFill>
              </a:rPr>
              <a:t>(counting </a:t>
            </a:r>
            <a:r>
              <a:rPr lang="en-US" altLang="nb-NO" sz="1600" b="1" dirty="0">
                <a:solidFill>
                  <a:srgbClr val="FF0000"/>
                </a:solidFill>
              </a:rPr>
              <a:t>land-based operations)</a:t>
            </a:r>
          </a:p>
        </p:txBody>
      </p:sp>
    </p:spTree>
    <p:extLst>
      <p:ext uri="{BB962C8B-B14F-4D97-AF65-F5344CB8AC3E}">
        <p14:creationId xmlns:p14="http://schemas.microsoft.com/office/powerpoint/2010/main" val="412072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tel 1"/>
          <p:cNvSpPr>
            <a:spLocks noGrp="1"/>
          </p:cNvSpPr>
          <p:nvPr>
            <p:ph type="title"/>
          </p:nvPr>
        </p:nvSpPr>
        <p:spPr>
          <a:xfrm>
            <a:off x="546100" y="332656"/>
            <a:ext cx="7772400" cy="1143000"/>
          </a:xfrm>
        </p:spPr>
        <p:txBody>
          <a:bodyPr/>
          <a:lstStyle/>
          <a:p>
            <a:pPr algn="ctr"/>
            <a:r>
              <a:rPr lang="en-US" dirty="0" smtClean="0"/>
              <a:t>Spill of chemicals</a:t>
            </a:r>
            <a:endParaRPr lang="en-US" noProof="0" dirty="0" smtClean="0"/>
          </a:p>
        </p:txBody>
      </p:sp>
      <p:sp>
        <p:nvSpPr>
          <p:cNvPr id="38914" name="Plassholder for innhold 2"/>
          <p:cNvSpPr>
            <a:spLocks noGrp="1"/>
          </p:cNvSpPr>
          <p:nvPr>
            <p:ph idx="1"/>
          </p:nvPr>
        </p:nvSpPr>
        <p:spPr>
          <a:xfrm>
            <a:off x="681484" y="2348904"/>
            <a:ext cx="7922964" cy="4464472"/>
          </a:xfrm>
        </p:spPr>
        <p:txBody>
          <a:bodyPr/>
          <a:lstStyle/>
          <a:p>
            <a:r>
              <a:rPr lang="en-US" dirty="0" smtClean="0"/>
              <a:t>Check </a:t>
            </a:r>
            <a:r>
              <a:rPr lang="en-US" dirty="0" smtClean="0">
                <a:solidFill>
                  <a:srgbClr val="FF0000"/>
                </a:solidFill>
              </a:rPr>
              <a:t>MSDS</a:t>
            </a:r>
            <a:r>
              <a:rPr lang="en-US" dirty="0" smtClean="0"/>
              <a:t>!</a:t>
            </a:r>
            <a:endParaRPr lang="en-US" noProof="0" dirty="0" smtClean="0"/>
          </a:p>
          <a:p>
            <a:pPr marL="0" indent="0">
              <a:buNone/>
            </a:pPr>
            <a:endParaRPr lang="en-US" dirty="0"/>
          </a:p>
          <a:p>
            <a:r>
              <a:rPr lang="en-US" dirty="0"/>
              <a:t>A</a:t>
            </a:r>
            <a:r>
              <a:rPr lang="en-US" noProof="0" dirty="0" err="1" smtClean="0"/>
              <a:t>ssessment</a:t>
            </a:r>
            <a:r>
              <a:rPr lang="en-US" noProof="0" dirty="0" smtClean="0"/>
              <a:t> has to be made if area should be </a:t>
            </a:r>
            <a:r>
              <a:rPr lang="en-US" noProof="0" dirty="0" smtClean="0">
                <a:solidFill>
                  <a:srgbClr val="FF0000"/>
                </a:solidFill>
              </a:rPr>
              <a:t>evacuated</a:t>
            </a:r>
            <a:r>
              <a:rPr lang="en-US" noProof="0" dirty="0" smtClean="0"/>
              <a:t>, or if it is reasonable to clean up</a:t>
            </a:r>
          </a:p>
          <a:p>
            <a:endParaRPr lang="en-US" dirty="0"/>
          </a:p>
          <a:p>
            <a:r>
              <a:rPr lang="en-US" noProof="0" dirty="0" smtClean="0"/>
              <a:t>Different varieties of </a:t>
            </a:r>
            <a:r>
              <a:rPr lang="en-US" noProof="0" dirty="0" smtClean="0">
                <a:solidFill>
                  <a:srgbClr val="FF0000"/>
                </a:solidFill>
              </a:rPr>
              <a:t>material to handle spill</a:t>
            </a:r>
          </a:p>
          <a:p>
            <a:pPr lvl="1"/>
            <a:r>
              <a:rPr lang="en-US" noProof="0" dirty="0" smtClean="0"/>
              <a:t>Protective gear, absorbents </a:t>
            </a:r>
            <a:r>
              <a:rPr lang="en-US" noProof="0" dirty="0" err="1" smtClean="0"/>
              <a:t>etc</a:t>
            </a:r>
            <a:endParaRPr lang="en-US" noProof="0" dirty="0" smtClean="0"/>
          </a:p>
          <a:p>
            <a:pPr lvl="1"/>
            <a:endParaRPr lang="en-US" dirty="0"/>
          </a:p>
          <a:p>
            <a:pPr lvl="1"/>
            <a:endParaRPr lang="en-US" dirty="0" smtClean="0"/>
          </a:p>
        </p:txBody>
      </p:sp>
      <p:pic>
        <p:nvPicPr>
          <p:cNvPr id="6"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88224" y="1052736"/>
            <a:ext cx="2344668" cy="2160240"/>
          </a:xfrm>
          <a:prstGeom prst="rect">
            <a:avLst/>
          </a:prstGeom>
          <a:noFill/>
        </p:spPr>
      </p:pic>
    </p:spTree>
    <p:extLst>
      <p:ext uri="{BB962C8B-B14F-4D97-AF65-F5344CB8AC3E}">
        <p14:creationId xmlns:p14="http://schemas.microsoft.com/office/powerpoint/2010/main" val="41559522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tel 1"/>
          <p:cNvSpPr>
            <a:spLocks noGrp="1"/>
          </p:cNvSpPr>
          <p:nvPr>
            <p:ph type="title"/>
          </p:nvPr>
        </p:nvSpPr>
        <p:spPr>
          <a:xfrm>
            <a:off x="539552" y="116632"/>
            <a:ext cx="7772400" cy="1143000"/>
          </a:xfrm>
        </p:spPr>
        <p:txBody>
          <a:bodyPr/>
          <a:lstStyle/>
          <a:p>
            <a:pPr algn="ctr"/>
            <a:r>
              <a:rPr lang="en-US" noProof="0" dirty="0" smtClean="0"/>
              <a:t>Chemical fire</a:t>
            </a:r>
          </a:p>
        </p:txBody>
      </p:sp>
      <p:sp>
        <p:nvSpPr>
          <p:cNvPr id="40962" name="Plassholder for innhold 2"/>
          <p:cNvSpPr>
            <a:spLocks noGrp="1"/>
          </p:cNvSpPr>
          <p:nvPr>
            <p:ph idx="1"/>
          </p:nvPr>
        </p:nvSpPr>
        <p:spPr>
          <a:xfrm>
            <a:off x="395536" y="1196752"/>
            <a:ext cx="7988424" cy="4824536"/>
          </a:xfrm>
        </p:spPr>
        <p:txBody>
          <a:bodyPr/>
          <a:lstStyle/>
          <a:p>
            <a:r>
              <a:rPr lang="en-US" sz="2800" noProof="0" dirty="0" smtClean="0"/>
              <a:t>Use </a:t>
            </a:r>
            <a:r>
              <a:rPr lang="en-US" sz="2800" noProof="0" dirty="0" smtClean="0">
                <a:solidFill>
                  <a:srgbClr val="FF0000"/>
                </a:solidFill>
              </a:rPr>
              <a:t>fire blanket </a:t>
            </a:r>
            <a:r>
              <a:rPr lang="en-US" sz="2800" noProof="0" dirty="0" smtClean="0"/>
              <a:t>for small fires</a:t>
            </a:r>
          </a:p>
          <a:p>
            <a:pPr lvl="1"/>
            <a:r>
              <a:rPr lang="en-US" sz="2000" noProof="0" dirty="0" smtClean="0"/>
              <a:t>Important to keep the workspace in order</a:t>
            </a:r>
          </a:p>
          <a:p>
            <a:pPr lvl="1"/>
            <a:endParaRPr lang="en-US" sz="2000" noProof="0" dirty="0" smtClean="0"/>
          </a:p>
          <a:p>
            <a:r>
              <a:rPr lang="en-US" sz="2800" noProof="0" dirty="0" smtClean="0"/>
              <a:t>Preferred </a:t>
            </a:r>
            <a:r>
              <a:rPr lang="en-US" sz="2800" noProof="0" dirty="0" smtClean="0">
                <a:solidFill>
                  <a:srgbClr val="FF0000"/>
                </a:solidFill>
              </a:rPr>
              <a:t>extinguisher</a:t>
            </a:r>
            <a:r>
              <a:rPr lang="en-US" sz="2800" noProof="0" dirty="0" smtClean="0"/>
              <a:t> is CO2 or foam</a:t>
            </a:r>
          </a:p>
          <a:p>
            <a:pPr marL="0" indent="0">
              <a:buNone/>
            </a:pPr>
            <a:endParaRPr lang="en-US" sz="2800" noProof="0" dirty="0" smtClean="0"/>
          </a:p>
          <a:p>
            <a:pPr>
              <a:buFontTx/>
              <a:buNone/>
            </a:pPr>
            <a:endParaRPr lang="en-US" sz="2800" noProof="0" dirty="0" smtClean="0"/>
          </a:p>
          <a:p>
            <a:pPr>
              <a:buFontTx/>
              <a:buNone/>
            </a:pPr>
            <a:endParaRPr lang="en-US" sz="2800" noProof="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744035"/>
            <a:ext cx="3312368" cy="227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525834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idx="4294967295"/>
          </p:nvPr>
        </p:nvSpPr>
        <p:spPr>
          <a:xfrm>
            <a:off x="467544" y="260648"/>
            <a:ext cx="7772400" cy="1143000"/>
          </a:xfrm>
        </p:spPr>
        <p:txBody>
          <a:bodyPr/>
          <a:lstStyle/>
          <a:p>
            <a:r>
              <a:rPr lang="en-US" sz="4000" b="1" noProof="0" dirty="0" smtClean="0"/>
              <a:t>Pregnant and breast feeding</a:t>
            </a:r>
          </a:p>
        </p:txBody>
      </p:sp>
      <p:sp>
        <p:nvSpPr>
          <p:cNvPr id="47106" name="Rectangle 3"/>
          <p:cNvSpPr>
            <a:spLocks noGrp="1" noChangeArrowheads="1"/>
          </p:cNvSpPr>
          <p:nvPr>
            <p:ph type="body" idx="4294967295"/>
          </p:nvPr>
        </p:nvSpPr>
        <p:spPr>
          <a:xfrm>
            <a:off x="544016" y="980728"/>
            <a:ext cx="7772400" cy="4481513"/>
          </a:xfrm>
        </p:spPr>
        <p:txBody>
          <a:bodyPr/>
          <a:lstStyle/>
          <a:p>
            <a:pPr marL="0" indent="0" eaLnBrk="1" hangingPunct="1">
              <a:buFontTx/>
              <a:buNone/>
            </a:pPr>
            <a:endParaRPr lang="en-US" noProof="0" dirty="0" smtClean="0"/>
          </a:p>
          <a:p>
            <a:pPr marL="0" indent="0"/>
            <a:r>
              <a:rPr lang="en-US" noProof="0" dirty="0" smtClean="0"/>
              <a:t>    Inform </a:t>
            </a:r>
            <a:r>
              <a:rPr lang="en-US" dirty="0">
                <a:solidFill>
                  <a:srgbClr val="FF0000"/>
                </a:solidFill>
              </a:rPr>
              <a:t>supervisor </a:t>
            </a:r>
            <a:r>
              <a:rPr lang="en-US" dirty="0"/>
              <a:t>or </a:t>
            </a:r>
            <a:r>
              <a:rPr lang="en-US" dirty="0">
                <a:solidFill>
                  <a:srgbClr val="FF0000"/>
                </a:solidFill>
              </a:rPr>
              <a:t>HSE-coordinator </a:t>
            </a:r>
            <a:r>
              <a:rPr lang="en-US" noProof="0" dirty="0" smtClean="0"/>
              <a:t>as soon as possible if you are pregnant or breast feeding </a:t>
            </a:r>
          </a:p>
          <a:p>
            <a:pPr marL="0" indent="0"/>
            <a:endParaRPr lang="en-US" dirty="0"/>
          </a:p>
          <a:p>
            <a:pPr marL="0" indent="0"/>
            <a:r>
              <a:rPr lang="en-US" dirty="0" smtClean="0"/>
              <a:t> Information on the </a:t>
            </a:r>
            <a:r>
              <a:rPr lang="en-US" dirty="0" err="1" smtClean="0"/>
              <a:t>facultys</a:t>
            </a:r>
            <a:r>
              <a:rPr lang="en-US" dirty="0" smtClean="0"/>
              <a:t> web page: </a:t>
            </a:r>
          </a:p>
          <a:p>
            <a:pPr marL="0" indent="0">
              <a:buNone/>
            </a:pPr>
            <a:r>
              <a:rPr lang="en-US" dirty="0"/>
              <a:t> </a:t>
            </a:r>
            <a:r>
              <a:rPr lang="en-US" dirty="0" smtClean="0"/>
              <a:t>  - guideline</a:t>
            </a:r>
          </a:p>
          <a:p>
            <a:pPr marL="0" indent="0">
              <a:buNone/>
            </a:pPr>
            <a:r>
              <a:rPr lang="en-US" dirty="0"/>
              <a:t> </a:t>
            </a:r>
            <a:r>
              <a:rPr lang="en-US" dirty="0" smtClean="0"/>
              <a:t>  -checklist</a:t>
            </a:r>
          </a:p>
          <a:p>
            <a:pPr marL="0" indent="0">
              <a:buNone/>
            </a:pPr>
            <a:r>
              <a:rPr lang="en-US" sz="2000" dirty="0"/>
              <a:t>(</a:t>
            </a:r>
            <a:r>
              <a:rPr lang="en-US" sz="2000" dirty="0">
                <a:hlinkClick r:id="rId3"/>
              </a:rPr>
              <a:t>https://innsida.ntnu.no/web/guest/wiki/-/</a:t>
            </a:r>
            <a:r>
              <a:rPr lang="en-US" sz="2000" dirty="0" smtClean="0">
                <a:hlinkClick r:id="rId3"/>
              </a:rPr>
              <a:t>wiki/Norsk/HMS+ved+NT</a:t>
            </a:r>
            <a:r>
              <a:rPr lang="en-US" sz="2000" dirty="0" smtClean="0"/>
              <a:t>)</a:t>
            </a:r>
            <a:endParaRPr lang="en-US" sz="2000" noProof="0" dirty="0" smtClean="0"/>
          </a:p>
        </p:txBody>
      </p:sp>
      <p:pic>
        <p:nvPicPr>
          <p:cNvPr id="47107" name="Picture 2"/>
          <p:cNvPicPr>
            <a:picLocks noChangeAspect="1" noChangeArrowheads="1"/>
          </p:cNvPicPr>
          <p:nvPr/>
        </p:nvPicPr>
        <p:blipFill>
          <a:blip r:embed="rId4"/>
          <a:srcRect/>
          <a:stretch>
            <a:fillRect/>
          </a:stretch>
        </p:blipFill>
        <p:spPr bwMode="auto">
          <a:xfrm>
            <a:off x="755576" y="4653136"/>
            <a:ext cx="1902850" cy="1571838"/>
          </a:xfrm>
          <a:prstGeom prst="rect">
            <a:avLst/>
          </a:prstGeom>
          <a:noFill/>
          <a:ln w="9525">
            <a:noFill/>
            <a:miter lim="800000"/>
            <a:headEnd/>
            <a:tailEnd/>
          </a:ln>
        </p:spPr>
      </p:pic>
    </p:spTree>
    <p:extLst>
      <p:ext uri="{BB962C8B-B14F-4D97-AF65-F5344CB8AC3E}">
        <p14:creationId xmlns:p14="http://schemas.microsoft.com/office/powerpoint/2010/main" val="63379576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444" y="1412776"/>
            <a:ext cx="6611924"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49262" y="404664"/>
            <a:ext cx="9354492" cy="1143000"/>
          </a:xfrm>
        </p:spPr>
        <p:txBody>
          <a:bodyPr/>
          <a:lstStyle/>
          <a:p>
            <a:pPr algn="ctr"/>
            <a:r>
              <a:rPr lang="en-US" sz="6000" noProof="0" dirty="0" smtClean="0">
                <a:solidFill>
                  <a:schemeClr val="bg1"/>
                </a:solidFill>
                <a:latin typeface="Adobe Garamond Pro Bold" pitchFamily="18" charset="0"/>
              </a:rPr>
              <a:t>2.</a:t>
            </a:r>
            <a:r>
              <a:rPr lang="en-US" sz="6000" noProof="0" dirty="0" smtClean="0">
                <a:solidFill>
                  <a:schemeClr val="tx1"/>
                </a:solidFill>
                <a:latin typeface="Calibri" pitchFamily="34" charset="0"/>
                <a:cs typeface="Calibri" pitchFamily="34" charset="0"/>
              </a:rPr>
              <a:t>Biological factors</a:t>
            </a:r>
            <a:endParaRPr lang="en-US" sz="6000" noProof="0" dirty="0">
              <a:solidFill>
                <a:schemeClr val="tx1"/>
              </a:solidFill>
              <a:latin typeface="Calibri" pitchFamily="34" charset="0"/>
              <a:cs typeface="Calibri" pitchFamily="34" charset="0"/>
            </a:endParaRPr>
          </a:p>
        </p:txBody>
      </p:sp>
    </p:spTree>
    <p:extLst>
      <p:ext uri="{BB962C8B-B14F-4D97-AF65-F5344CB8AC3E}">
        <p14:creationId xmlns:p14="http://schemas.microsoft.com/office/powerpoint/2010/main" val="36044205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 t="-11644" r="2329" b="45023"/>
          <a:stretch/>
        </p:blipFill>
        <p:spPr bwMode="auto">
          <a:xfrm>
            <a:off x="-21777" y="-2295116"/>
            <a:ext cx="9180512" cy="62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30463" y="3933056"/>
            <a:ext cx="9252520" cy="1728192"/>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3600" b="0" i="0" u="none" strike="noStrike" cap="none" normalizeH="0" baseline="0" smtClean="0">
              <a:ln>
                <a:noFill/>
              </a:ln>
              <a:solidFill>
                <a:schemeClr val="tx1"/>
              </a:solidFill>
              <a:effectLst/>
              <a:latin typeface="Arial" charset="0"/>
            </a:endParaRPr>
          </a:p>
        </p:txBody>
      </p:sp>
      <p:sp>
        <p:nvSpPr>
          <p:cNvPr id="4" name="Rectangle 3"/>
          <p:cNvSpPr/>
          <p:nvPr/>
        </p:nvSpPr>
        <p:spPr>
          <a:xfrm>
            <a:off x="1051228" y="4102040"/>
            <a:ext cx="7560840" cy="1631216"/>
          </a:xfrm>
          <a:prstGeom prst="rect">
            <a:avLst/>
          </a:prstGeom>
          <a:noFill/>
        </p:spPr>
        <p:txBody>
          <a:bodyPr wrap="square">
            <a:spAutoFit/>
          </a:bodyPr>
          <a:lstStyle/>
          <a:p>
            <a:pPr marL="285750" indent="-285750">
              <a:buFont typeface="Arial" pitchFamily="34" charset="0"/>
              <a:buChar char="•"/>
            </a:pPr>
            <a:r>
              <a:rPr lang="en-US" sz="2000" dirty="0" smtClean="0">
                <a:solidFill>
                  <a:srgbClr val="FF0000"/>
                </a:solidFill>
              </a:rPr>
              <a:t>Living and dead microorganisms </a:t>
            </a:r>
            <a:r>
              <a:rPr lang="en-US" sz="2000" dirty="0" smtClean="0"/>
              <a:t>that may be detrimental to human health.</a:t>
            </a:r>
          </a:p>
          <a:p>
            <a:endParaRPr lang="en-US" sz="2000" dirty="0" smtClean="0"/>
          </a:p>
          <a:p>
            <a:pPr marL="285750" indent="-285750">
              <a:buFont typeface="Arial" pitchFamily="34" charset="0"/>
              <a:buChar char="•"/>
            </a:pPr>
            <a:r>
              <a:rPr lang="en-US" sz="2000" dirty="0" smtClean="0">
                <a:solidFill>
                  <a:srgbClr val="FF0000"/>
                </a:solidFill>
              </a:rPr>
              <a:t>Components of microorganisms </a:t>
            </a:r>
            <a:r>
              <a:rPr lang="en-US" sz="2000" dirty="0" smtClean="0"/>
              <a:t>that may be detrimental to human health</a:t>
            </a:r>
            <a:endParaRPr lang="en-US" sz="2000" dirty="0"/>
          </a:p>
        </p:txBody>
      </p:sp>
      <p:sp>
        <p:nvSpPr>
          <p:cNvPr id="7" name="Rectangle 6"/>
          <p:cNvSpPr/>
          <p:nvPr/>
        </p:nvSpPr>
        <p:spPr bwMode="auto">
          <a:xfrm>
            <a:off x="-92496" y="-1251520"/>
            <a:ext cx="9252520" cy="3024336"/>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nb-NO" sz="3600" b="0" i="0" u="none" strike="noStrike" cap="none" normalizeH="0" baseline="0" smtClean="0">
              <a:ln>
                <a:noFill/>
              </a:ln>
              <a:solidFill>
                <a:schemeClr val="tx1"/>
              </a:solidFill>
              <a:effectLst/>
              <a:latin typeface="Arial" charset="0"/>
            </a:endParaRPr>
          </a:p>
        </p:txBody>
      </p:sp>
      <p:sp>
        <p:nvSpPr>
          <p:cNvPr id="5" name="TextBox 4"/>
          <p:cNvSpPr txBox="1"/>
          <p:nvPr/>
        </p:nvSpPr>
        <p:spPr>
          <a:xfrm>
            <a:off x="690721" y="-124073"/>
            <a:ext cx="7810151" cy="1446550"/>
          </a:xfrm>
          <a:prstGeom prst="rect">
            <a:avLst/>
          </a:prstGeom>
          <a:solidFill>
            <a:schemeClr val="bg1">
              <a:alpha val="87000"/>
            </a:schemeClr>
          </a:solidFill>
        </p:spPr>
        <p:txBody>
          <a:bodyPr wrap="none" rtlCol="0">
            <a:spAutoFit/>
          </a:bodyPr>
          <a:lstStyle/>
          <a:p>
            <a:r>
              <a:rPr lang="nb-NO" sz="4400" dirty="0" err="1" smtClean="0"/>
              <a:t>What</a:t>
            </a:r>
            <a:r>
              <a:rPr lang="nb-NO" sz="4400" dirty="0" smtClean="0"/>
              <a:t> is «</a:t>
            </a:r>
            <a:r>
              <a:rPr lang="nb-NO" sz="4400" dirty="0" err="1" smtClean="0"/>
              <a:t>biological</a:t>
            </a:r>
            <a:r>
              <a:rPr lang="nb-NO" sz="4400" dirty="0" smtClean="0"/>
              <a:t> </a:t>
            </a:r>
            <a:r>
              <a:rPr lang="nb-NO" sz="4400" dirty="0" err="1" smtClean="0"/>
              <a:t>factors</a:t>
            </a:r>
            <a:r>
              <a:rPr lang="nb-NO" sz="4400" dirty="0" smtClean="0"/>
              <a:t>» in </a:t>
            </a:r>
          </a:p>
          <a:p>
            <a:pPr algn="ctr"/>
            <a:r>
              <a:rPr lang="nb-NO" sz="4400" dirty="0" err="1" smtClean="0"/>
              <a:t>the</a:t>
            </a:r>
            <a:r>
              <a:rPr lang="nb-NO" sz="4400" dirty="0" smtClean="0"/>
              <a:t> </a:t>
            </a:r>
            <a:r>
              <a:rPr lang="nb-NO" sz="4400" dirty="0" err="1" smtClean="0"/>
              <a:t>legislation</a:t>
            </a:r>
            <a:r>
              <a:rPr lang="nb-NO" sz="4400" dirty="0" smtClean="0"/>
              <a:t>?</a:t>
            </a:r>
            <a:endParaRPr lang="nb-NO" sz="4400" dirty="0"/>
          </a:p>
        </p:txBody>
      </p:sp>
    </p:spTree>
    <p:extLst>
      <p:ext uri="{BB962C8B-B14F-4D97-AF65-F5344CB8AC3E}">
        <p14:creationId xmlns:p14="http://schemas.microsoft.com/office/powerpoint/2010/main" val="16051329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7772400" cy="854968"/>
          </a:xfrm>
        </p:spPr>
        <p:txBody>
          <a:bodyPr/>
          <a:lstStyle/>
          <a:p>
            <a:pPr algn="ctr"/>
            <a:r>
              <a:rPr lang="en-US" sz="3200" noProof="0" dirty="0" smtClean="0"/>
              <a:t>Infections</a:t>
            </a:r>
            <a:endParaRPr lang="en-US" sz="3200" noProof="0" dirty="0"/>
          </a:p>
        </p:txBody>
      </p:sp>
      <p:sp>
        <p:nvSpPr>
          <p:cNvPr id="6" name="Content Placeholder 2"/>
          <p:cNvSpPr>
            <a:spLocks noGrp="1"/>
          </p:cNvSpPr>
          <p:nvPr>
            <p:ph idx="1"/>
          </p:nvPr>
        </p:nvSpPr>
        <p:spPr>
          <a:xfrm>
            <a:off x="251520" y="1484274"/>
            <a:ext cx="7920880" cy="4825046"/>
          </a:xfrm>
        </p:spPr>
        <p:txBody>
          <a:bodyPr/>
          <a:lstStyle/>
          <a:p>
            <a:pPr marL="0" indent="0">
              <a:buNone/>
            </a:pPr>
            <a:endParaRPr lang="en-US" sz="2000" b="1" u="sng" noProof="0" dirty="0" smtClean="0"/>
          </a:p>
          <a:p>
            <a:pPr marL="0" indent="0">
              <a:buNone/>
            </a:pPr>
            <a:r>
              <a:rPr lang="en-US" sz="2000" noProof="0" dirty="0" smtClean="0"/>
              <a:t>       Bacteria                                    Prions</a:t>
            </a:r>
          </a:p>
          <a:p>
            <a:pPr marL="0" indent="0">
              <a:buNone/>
            </a:pPr>
            <a:r>
              <a:rPr lang="en-US" sz="2000" noProof="0" dirty="0" smtClean="0"/>
              <a:t>      </a:t>
            </a:r>
          </a:p>
          <a:p>
            <a:pPr marL="0" indent="0">
              <a:buNone/>
            </a:pPr>
            <a:r>
              <a:rPr lang="en-US" sz="2000" noProof="0" dirty="0" smtClean="0"/>
              <a:t>       </a:t>
            </a:r>
          </a:p>
          <a:p>
            <a:pPr marL="0" indent="0">
              <a:buNone/>
            </a:pPr>
            <a:endParaRPr lang="en-US" sz="2000" noProof="0" dirty="0" smtClean="0"/>
          </a:p>
          <a:p>
            <a:pPr marL="0" indent="0">
              <a:buNone/>
            </a:pPr>
            <a:r>
              <a:rPr lang="en-US" sz="2000" noProof="0" dirty="0" smtClean="0"/>
              <a:t>      </a:t>
            </a:r>
          </a:p>
          <a:p>
            <a:pPr marL="0" indent="0">
              <a:buNone/>
            </a:pPr>
            <a:r>
              <a:rPr lang="en-US" sz="2000" noProof="0" dirty="0" smtClean="0"/>
              <a:t>       Fungi                                         Virus</a:t>
            </a:r>
          </a:p>
          <a:p>
            <a:pPr marL="0" indent="0">
              <a:buNone/>
            </a:pPr>
            <a:endParaRPr lang="en-US" sz="2000" noProof="0" dirty="0" smtClean="0"/>
          </a:p>
          <a:p>
            <a:pPr marL="0" indent="0">
              <a:buNone/>
            </a:pPr>
            <a:endParaRPr lang="en-US" sz="2000" noProof="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869035"/>
            <a:ext cx="2805521" cy="169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175681"/>
            <a:ext cx="2021482" cy="1253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17112" y="3933056"/>
            <a:ext cx="1226765" cy="1635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28602" t="28058" r="20045" b="18297"/>
          <a:stretch/>
        </p:blipFill>
        <p:spPr bwMode="auto">
          <a:xfrm>
            <a:off x="5292080" y="4020237"/>
            <a:ext cx="1705828" cy="1563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773776" y="5589240"/>
            <a:ext cx="1358064" cy="276999"/>
          </a:xfrm>
          <a:prstGeom prst="rect">
            <a:avLst/>
          </a:prstGeom>
          <a:noFill/>
        </p:spPr>
        <p:txBody>
          <a:bodyPr wrap="none" rtlCol="0">
            <a:spAutoFit/>
          </a:bodyPr>
          <a:lstStyle/>
          <a:p>
            <a:r>
              <a:rPr lang="nb-NO" sz="1200" i="1" dirty="0" smtClean="0"/>
              <a:t>Candida </a:t>
            </a:r>
            <a:r>
              <a:rPr lang="nb-NO" sz="1200" i="1" dirty="0" err="1" smtClean="0"/>
              <a:t>albicans</a:t>
            </a:r>
            <a:endParaRPr lang="nb-NO" sz="1200" i="1" dirty="0"/>
          </a:p>
        </p:txBody>
      </p:sp>
      <p:sp>
        <p:nvSpPr>
          <p:cNvPr id="9" name="TextBox 8"/>
          <p:cNvSpPr txBox="1"/>
          <p:nvPr/>
        </p:nvSpPr>
        <p:spPr>
          <a:xfrm>
            <a:off x="5220072" y="5603140"/>
            <a:ext cx="1173719" cy="276999"/>
          </a:xfrm>
          <a:prstGeom prst="rect">
            <a:avLst/>
          </a:prstGeom>
          <a:noFill/>
        </p:spPr>
        <p:txBody>
          <a:bodyPr wrap="none" rtlCol="0">
            <a:spAutoFit/>
          </a:bodyPr>
          <a:lstStyle/>
          <a:p>
            <a:r>
              <a:rPr lang="nb-NO" sz="1200" dirty="0" err="1" smtClean="0"/>
              <a:t>Influenza</a:t>
            </a:r>
            <a:r>
              <a:rPr lang="nb-NO" sz="1200" dirty="0" smtClean="0"/>
              <a:t> virus</a:t>
            </a:r>
            <a:endParaRPr lang="nb-NO" sz="1200" dirty="0"/>
          </a:p>
        </p:txBody>
      </p:sp>
      <p:sp>
        <p:nvSpPr>
          <p:cNvPr id="10" name="TextBox 9"/>
          <p:cNvSpPr txBox="1"/>
          <p:nvPr/>
        </p:nvSpPr>
        <p:spPr>
          <a:xfrm>
            <a:off x="1907704" y="3368025"/>
            <a:ext cx="1444626" cy="276999"/>
          </a:xfrm>
          <a:prstGeom prst="rect">
            <a:avLst/>
          </a:prstGeom>
          <a:noFill/>
        </p:spPr>
        <p:txBody>
          <a:bodyPr wrap="none" rtlCol="0">
            <a:spAutoFit/>
          </a:bodyPr>
          <a:lstStyle/>
          <a:p>
            <a:r>
              <a:rPr lang="nb-NO" sz="1200" i="1" dirty="0" err="1" smtClean="0"/>
              <a:t>Helicobacter</a:t>
            </a:r>
            <a:r>
              <a:rPr lang="nb-NO" sz="1200" i="1" dirty="0" smtClean="0"/>
              <a:t> </a:t>
            </a:r>
            <a:r>
              <a:rPr lang="nb-NO" sz="1200" i="1" dirty="0" err="1" smtClean="0"/>
              <a:t>pylori</a:t>
            </a:r>
            <a:endParaRPr lang="nb-NO" sz="1200" i="1" dirty="0"/>
          </a:p>
        </p:txBody>
      </p:sp>
    </p:spTree>
    <p:extLst>
      <p:ext uri="{BB962C8B-B14F-4D97-AF65-F5344CB8AC3E}">
        <p14:creationId xmlns:p14="http://schemas.microsoft.com/office/powerpoint/2010/main" val="38194460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772400" cy="1143000"/>
          </a:xfrm>
        </p:spPr>
        <p:txBody>
          <a:bodyPr/>
          <a:lstStyle/>
          <a:p>
            <a:pPr marL="0" indent="0" algn="ctr"/>
            <a:r>
              <a:rPr lang="en-US" sz="3200" dirty="0">
                <a:solidFill>
                  <a:schemeClr val="tx1"/>
                </a:solidFill>
              </a:rPr>
              <a:t>T</a:t>
            </a:r>
            <a:r>
              <a:rPr lang="en-US" sz="3200" noProof="0" dirty="0" err="1" smtClean="0">
                <a:solidFill>
                  <a:schemeClr val="tx1"/>
                </a:solidFill>
              </a:rPr>
              <a:t>oxins</a:t>
            </a:r>
            <a:r>
              <a:rPr lang="en-US" sz="3200" noProof="0" dirty="0" smtClean="0">
                <a:solidFill>
                  <a:schemeClr val="tx1"/>
                </a:solidFill>
              </a:rPr>
              <a:t> </a:t>
            </a:r>
            <a:endParaRPr lang="en-US" sz="3200" noProof="0" dirty="0">
              <a:solidFill>
                <a:schemeClr val="tx1"/>
              </a:solidFill>
            </a:endParaRPr>
          </a:p>
        </p:txBody>
      </p:sp>
      <p:sp>
        <p:nvSpPr>
          <p:cNvPr id="6" name="Content Placeholder 2"/>
          <p:cNvSpPr>
            <a:spLocks noGrp="1"/>
          </p:cNvSpPr>
          <p:nvPr>
            <p:ph idx="1"/>
          </p:nvPr>
        </p:nvSpPr>
        <p:spPr>
          <a:xfrm>
            <a:off x="611560" y="1249670"/>
            <a:ext cx="4104456" cy="3816424"/>
          </a:xfrm>
        </p:spPr>
        <p:txBody>
          <a:bodyPr/>
          <a:lstStyle/>
          <a:p>
            <a:pPr marL="0" indent="0">
              <a:buNone/>
            </a:pPr>
            <a:endParaRPr lang="en-US" sz="2000" noProof="0" dirty="0" smtClean="0"/>
          </a:p>
          <a:p>
            <a:pPr marL="0" indent="0">
              <a:buNone/>
            </a:pPr>
            <a:r>
              <a:rPr lang="en-US" sz="2000" noProof="0" dirty="0" smtClean="0"/>
              <a:t>   </a:t>
            </a:r>
          </a:p>
          <a:p>
            <a:pPr marL="0" indent="0">
              <a:buNone/>
            </a:pPr>
            <a:r>
              <a:rPr lang="en-US" sz="2000" noProof="0" dirty="0" smtClean="0"/>
              <a:t>  </a:t>
            </a:r>
            <a:r>
              <a:rPr lang="en-US" sz="2000" noProof="0" dirty="0" smtClean="0">
                <a:solidFill>
                  <a:schemeClr val="tx2"/>
                </a:solidFill>
              </a:rPr>
              <a:t>- endotoxins</a:t>
            </a:r>
          </a:p>
          <a:p>
            <a:pPr marL="0" indent="0">
              <a:buNone/>
            </a:pPr>
            <a:r>
              <a:rPr lang="en-US" sz="2000" noProof="0" dirty="0" smtClean="0"/>
              <a:t>     </a:t>
            </a:r>
          </a:p>
          <a:p>
            <a:pPr marL="0" indent="0">
              <a:buNone/>
            </a:pPr>
            <a:endParaRPr lang="en-US" sz="2000" noProof="0" dirty="0" smtClean="0"/>
          </a:p>
          <a:p>
            <a:pPr marL="0" indent="0">
              <a:buNone/>
            </a:pPr>
            <a:endParaRPr lang="en-US" sz="2000" noProof="0" dirty="0" smtClean="0"/>
          </a:p>
          <a:p>
            <a:pPr marL="0" indent="0">
              <a:buNone/>
            </a:pPr>
            <a:r>
              <a:rPr lang="en-US" sz="2000" noProof="0" dirty="0" smtClean="0"/>
              <a:t>     </a:t>
            </a:r>
          </a:p>
          <a:p>
            <a:pPr marL="0" indent="0">
              <a:buNone/>
            </a:pPr>
            <a:r>
              <a:rPr lang="en-US" sz="2000" noProof="0" dirty="0" smtClean="0"/>
              <a:t> </a:t>
            </a:r>
          </a:p>
          <a:p>
            <a:pPr marL="0" indent="0">
              <a:buNone/>
            </a:pPr>
            <a:r>
              <a:rPr lang="en-US" sz="2000" noProof="0" dirty="0" smtClean="0"/>
              <a:t> - </a:t>
            </a:r>
            <a:r>
              <a:rPr lang="en-US" sz="2000" noProof="0" dirty="0" err="1" smtClean="0"/>
              <a:t>mycotoxins</a:t>
            </a:r>
            <a:r>
              <a:rPr lang="en-US" sz="2000" noProof="0" dirty="0" smtClean="0"/>
              <a:t> (fungi)</a:t>
            </a:r>
          </a:p>
          <a:p>
            <a:pPr marL="0" indent="0">
              <a:buNone/>
            </a:pPr>
            <a:endParaRPr lang="en-US" sz="2000" noProof="0" dirty="0" smtClean="0"/>
          </a:p>
        </p:txBody>
      </p:sp>
      <p:pic>
        <p:nvPicPr>
          <p:cNvPr id="1037"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988840"/>
            <a:ext cx="4752528" cy="198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1521" y="4539017"/>
            <a:ext cx="1656184" cy="1710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55618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756592" y="-243408"/>
            <a:ext cx="10457719"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a:lstStyle>
          <a:p>
            <a:pPr algn="ctr"/>
            <a:r>
              <a:rPr lang="nb-NO" sz="3600" kern="0" dirty="0" smtClean="0"/>
              <a:t>Risk </a:t>
            </a:r>
            <a:r>
              <a:rPr lang="nb-NO" sz="3600" kern="0" dirty="0" err="1" smtClean="0"/>
              <a:t>classification</a:t>
            </a:r>
            <a:r>
              <a:rPr lang="nb-NO" sz="3600" kern="0" dirty="0" smtClean="0"/>
              <a:t> </a:t>
            </a:r>
            <a:r>
              <a:rPr lang="nb-NO" sz="3600" kern="0" dirty="0" err="1" smtClean="0"/>
              <a:t>of</a:t>
            </a:r>
            <a:r>
              <a:rPr lang="nb-NO" sz="3600" kern="0" dirty="0"/>
              <a:t> </a:t>
            </a:r>
            <a:r>
              <a:rPr lang="nb-NO" sz="3600" kern="0" dirty="0" err="1" smtClean="0"/>
              <a:t>biological</a:t>
            </a:r>
            <a:r>
              <a:rPr lang="nb-NO" sz="3600" kern="0" dirty="0" smtClean="0"/>
              <a:t> </a:t>
            </a:r>
            <a:r>
              <a:rPr lang="nb-NO" sz="3600" kern="0" dirty="0" err="1" smtClean="0"/>
              <a:t>factors</a:t>
            </a:r>
            <a:endParaRPr lang="nb-NO" sz="3600" kern="0" dirty="0"/>
          </a:p>
        </p:txBody>
      </p:sp>
      <p:sp>
        <p:nvSpPr>
          <p:cNvPr id="3" name="TextBox 2"/>
          <p:cNvSpPr txBox="1"/>
          <p:nvPr/>
        </p:nvSpPr>
        <p:spPr>
          <a:xfrm>
            <a:off x="8917327" y="2341390"/>
            <a:ext cx="45719" cy="369332"/>
          </a:xfrm>
          <a:prstGeom prst="rect">
            <a:avLst/>
          </a:prstGeom>
          <a:noFill/>
        </p:spPr>
        <p:txBody>
          <a:bodyPr wrap="square" rtlCol="0">
            <a:spAutoFit/>
          </a:bodyPr>
          <a:lstStyle/>
          <a:p>
            <a:endParaRPr lang="nb-NO" dirty="0"/>
          </a:p>
        </p:txBody>
      </p:sp>
      <p:sp>
        <p:nvSpPr>
          <p:cNvPr id="6" name="Rectangle 5"/>
          <p:cNvSpPr/>
          <p:nvPr/>
        </p:nvSpPr>
        <p:spPr>
          <a:xfrm>
            <a:off x="323528" y="1023114"/>
            <a:ext cx="7288228" cy="4278094"/>
          </a:xfrm>
          <a:prstGeom prst="rect">
            <a:avLst/>
          </a:prstGeom>
        </p:spPr>
        <p:txBody>
          <a:bodyPr wrap="square">
            <a:spAutoFit/>
          </a:bodyPr>
          <a:lstStyle/>
          <a:p>
            <a:r>
              <a:rPr lang="nb-NO" sz="1600" b="1" dirty="0" smtClean="0"/>
              <a:t>a) Risk </a:t>
            </a:r>
            <a:r>
              <a:rPr lang="nb-NO" sz="1600" b="1" dirty="0" err="1" smtClean="0"/>
              <a:t>group</a:t>
            </a:r>
            <a:r>
              <a:rPr lang="nb-NO" sz="1600" b="1" dirty="0" smtClean="0"/>
              <a:t> </a:t>
            </a:r>
            <a:r>
              <a:rPr lang="nb-NO" sz="1600" b="1" dirty="0" err="1" smtClean="0"/>
              <a:t>level</a:t>
            </a:r>
            <a:r>
              <a:rPr lang="nb-NO" sz="1600" b="1" dirty="0" smtClean="0"/>
              <a:t> </a:t>
            </a:r>
            <a:r>
              <a:rPr lang="nb-NO" sz="1600" b="1" dirty="0"/>
              <a:t>1</a:t>
            </a:r>
            <a:r>
              <a:rPr lang="nb-NO" sz="1600" dirty="0"/>
              <a:t>: </a:t>
            </a:r>
            <a:r>
              <a:rPr lang="en-US" sz="1600" dirty="0" smtClean="0"/>
              <a:t>A biological factor </a:t>
            </a:r>
            <a:r>
              <a:rPr lang="en-US" sz="1600" dirty="0"/>
              <a:t>that is </a:t>
            </a:r>
            <a:r>
              <a:rPr lang="en-US" sz="1600" dirty="0">
                <a:solidFill>
                  <a:srgbClr val="FF0000"/>
                </a:solidFill>
              </a:rPr>
              <a:t>unlikely to cause </a:t>
            </a:r>
            <a:r>
              <a:rPr lang="en-US" sz="1600" dirty="0" smtClean="0">
                <a:solidFill>
                  <a:srgbClr val="FF0000"/>
                </a:solidFill>
              </a:rPr>
              <a:t>human disease</a:t>
            </a:r>
          </a:p>
          <a:p>
            <a:pPr marL="342900" indent="-342900">
              <a:buAutoNum type="alphaLcParenR"/>
            </a:pPr>
            <a:endParaRPr lang="nb-NO" sz="1600" dirty="0"/>
          </a:p>
          <a:p>
            <a:r>
              <a:rPr lang="nb-NO" sz="1600" dirty="0" smtClean="0"/>
              <a:t>b) </a:t>
            </a:r>
            <a:r>
              <a:rPr lang="nb-NO" sz="1600" b="1" dirty="0" smtClean="0"/>
              <a:t>Risk </a:t>
            </a:r>
            <a:r>
              <a:rPr lang="nb-NO" sz="1600" b="1" dirty="0" err="1" smtClean="0"/>
              <a:t>group</a:t>
            </a:r>
            <a:r>
              <a:rPr lang="nb-NO" sz="1600" b="1" dirty="0" smtClean="0"/>
              <a:t> 2</a:t>
            </a:r>
            <a:r>
              <a:rPr lang="nb-NO" sz="1600" dirty="0" smtClean="0"/>
              <a:t>: </a:t>
            </a:r>
            <a:r>
              <a:rPr lang="en-US" sz="1600" dirty="0"/>
              <a:t>A pathogen that </a:t>
            </a:r>
            <a:r>
              <a:rPr lang="en-US" sz="1600" dirty="0">
                <a:solidFill>
                  <a:srgbClr val="FF0000"/>
                </a:solidFill>
              </a:rPr>
              <a:t>can cause human </a:t>
            </a:r>
            <a:r>
              <a:rPr lang="en-US" sz="1600" dirty="0" smtClean="0">
                <a:solidFill>
                  <a:srgbClr val="FF0000"/>
                </a:solidFill>
              </a:rPr>
              <a:t>disease </a:t>
            </a:r>
            <a:r>
              <a:rPr lang="en-US" sz="1600" dirty="0"/>
              <a:t>but is unlikely to be a serious hazard to laboratory </a:t>
            </a:r>
            <a:r>
              <a:rPr lang="en-US" sz="1600" dirty="0" smtClean="0"/>
              <a:t>workers </a:t>
            </a:r>
            <a:r>
              <a:rPr lang="en-US" sz="1600" dirty="0"/>
              <a:t>or the environment. Laboratory exposures may cause serious infection, but effective treatment and preventative measures are available and the risk of spread of infection is limited</a:t>
            </a:r>
            <a:r>
              <a:rPr lang="en-US" sz="1600" dirty="0" smtClean="0"/>
              <a:t>.</a:t>
            </a:r>
          </a:p>
          <a:p>
            <a:endParaRPr lang="nb-NO" sz="1600" dirty="0" smtClean="0"/>
          </a:p>
          <a:p>
            <a:r>
              <a:rPr lang="nb-NO" sz="1600" dirty="0" smtClean="0"/>
              <a:t>c) </a:t>
            </a:r>
            <a:r>
              <a:rPr lang="nb-NO" sz="1600" b="1" dirty="0" smtClean="0"/>
              <a:t>Risk </a:t>
            </a:r>
            <a:r>
              <a:rPr lang="nb-NO" sz="1600" b="1" dirty="0" err="1" smtClean="0"/>
              <a:t>group</a:t>
            </a:r>
            <a:r>
              <a:rPr lang="nb-NO" sz="1600" b="1" dirty="0" smtClean="0"/>
              <a:t> </a:t>
            </a:r>
            <a:r>
              <a:rPr lang="nb-NO" sz="1600" b="1" dirty="0"/>
              <a:t>3</a:t>
            </a:r>
            <a:r>
              <a:rPr lang="nb-NO" sz="1600" dirty="0"/>
              <a:t>: </a:t>
            </a:r>
            <a:r>
              <a:rPr lang="en-US" sz="1600" dirty="0"/>
              <a:t>A pathogen that </a:t>
            </a:r>
            <a:r>
              <a:rPr lang="en-US" sz="1600" dirty="0">
                <a:solidFill>
                  <a:srgbClr val="FF0000"/>
                </a:solidFill>
              </a:rPr>
              <a:t>usually causes serious </a:t>
            </a:r>
            <a:r>
              <a:rPr lang="en-US" sz="1600" dirty="0" smtClean="0">
                <a:solidFill>
                  <a:srgbClr val="FF0000"/>
                </a:solidFill>
              </a:rPr>
              <a:t>human disease </a:t>
            </a:r>
            <a:r>
              <a:rPr lang="en-US" sz="1600" dirty="0"/>
              <a:t>but does not ordinarily spread from one infected individual to another. Effective treatment and preventive measures are available</a:t>
            </a:r>
            <a:r>
              <a:rPr lang="en-US" sz="1600" dirty="0" smtClean="0"/>
              <a:t>.</a:t>
            </a:r>
          </a:p>
          <a:p>
            <a:endParaRPr lang="nb-NO" sz="1600" dirty="0"/>
          </a:p>
          <a:p>
            <a:r>
              <a:rPr lang="nb-NO" sz="1600" dirty="0" smtClean="0"/>
              <a:t>d) </a:t>
            </a:r>
            <a:r>
              <a:rPr lang="nb-NO" sz="1600" b="1" dirty="0" smtClean="0"/>
              <a:t>Risk </a:t>
            </a:r>
            <a:r>
              <a:rPr lang="nb-NO" sz="1600" b="1" dirty="0" err="1" smtClean="0"/>
              <a:t>group</a:t>
            </a:r>
            <a:r>
              <a:rPr lang="nb-NO" sz="1600" b="1" dirty="0" smtClean="0"/>
              <a:t> </a:t>
            </a:r>
            <a:r>
              <a:rPr lang="nb-NO" sz="1600" b="1" dirty="0"/>
              <a:t>4</a:t>
            </a:r>
            <a:r>
              <a:rPr lang="nb-NO" sz="1600" dirty="0"/>
              <a:t>: </a:t>
            </a:r>
            <a:r>
              <a:rPr lang="en-US" sz="1600" dirty="0"/>
              <a:t>A pathogen that </a:t>
            </a:r>
            <a:r>
              <a:rPr lang="en-US" sz="1600" dirty="0">
                <a:solidFill>
                  <a:srgbClr val="FF0000"/>
                </a:solidFill>
              </a:rPr>
              <a:t>usually causes serious human or animal disease </a:t>
            </a:r>
            <a:r>
              <a:rPr lang="en-US" sz="1600" dirty="0"/>
              <a:t>and that can be readily transmitted from one individual to another, directly or indirectly. Effective treatment and preventive measures are not usually available.</a:t>
            </a:r>
            <a:endParaRPr lang="nb-NO" sz="1600" dirty="0"/>
          </a:p>
        </p:txBody>
      </p:sp>
      <p:sp>
        <p:nvSpPr>
          <p:cNvPr id="9" name="Rectangle 8"/>
          <p:cNvSpPr/>
          <p:nvPr/>
        </p:nvSpPr>
        <p:spPr>
          <a:xfrm>
            <a:off x="-252536" y="5801489"/>
            <a:ext cx="8064896" cy="456535"/>
          </a:xfrm>
          <a:prstGeom prst="rect">
            <a:avLst/>
          </a:prstGeom>
        </p:spPr>
        <p:txBody>
          <a:bodyPr wrap="square">
            <a:spAutoFit/>
          </a:bodyPr>
          <a:lstStyle/>
          <a:p>
            <a:pPr lvl="1">
              <a:lnSpc>
                <a:spcPct val="150000"/>
              </a:lnSpc>
            </a:pPr>
            <a:r>
              <a:rPr lang="nb-NO" dirty="0" smtClean="0"/>
              <a:t>Source :</a:t>
            </a:r>
            <a:r>
              <a:rPr lang="nb-NO" dirty="0" smtClean="0">
                <a:hlinkClick r:id="rId3"/>
              </a:rPr>
              <a:t>Forskrift </a:t>
            </a:r>
            <a:r>
              <a:rPr lang="nb-NO" dirty="0">
                <a:hlinkClick r:id="rId3"/>
              </a:rPr>
              <a:t>om tiltaksverdier og </a:t>
            </a:r>
            <a:r>
              <a:rPr lang="nb-NO" dirty="0" smtClean="0">
                <a:hlinkClick r:id="rId3"/>
              </a:rPr>
              <a:t>grenseverdier</a:t>
            </a:r>
            <a:r>
              <a:rPr lang="nb-NO" dirty="0" smtClean="0"/>
              <a:t> (</a:t>
            </a:r>
            <a:r>
              <a:rPr lang="nb-NO" dirty="0" err="1" smtClean="0"/>
              <a:t>norwegian</a:t>
            </a:r>
            <a:r>
              <a:rPr lang="nb-NO" dirty="0" smtClean="0"/>
              <a:t>)</a:t>
            </a:r>
            <a:endParaRPr lang="nb-NO"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8029" y="2001675"/>
            <a:ext cx="1134420" cy="92050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9087" y="821266"/>
            <a:ext cx="1125321" cy="8190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62544" y="3347565"/>
            <a:ext cx="1134167" cy="90586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7797" y="4590555"/>
            <a:ext cx="1224784" cy="95100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7433466" y="5497837"/>
            <a:ext cx="1268296" cy="230832"/>
          </a:xfrm>
          <a:prstGeom prst="rect">
            <a:avLst/>
          </a:prstGeom>
          <a:noFill/>
        </p:spPr>
        <p:txBody>
          <a:bodyPr wrap="none" rtlCol="0">
            <a:spAutoFit/>
          </a:bodyPr>
          <a:lstStyle/>
          <a:p>
            <a:r>
              <a:rPr lang="nb-NO" sz="900" dirty="0" smtClean="0"/>
              <a:t>Class 4: Ebola  virus </a:t>
            </a:r>
            <a:endParaRPr lang="nb-NO" sz="900" dirty="0"/>
          </a:p>
        </p:txBody>
      </p:sp>
      <p:sp>
        <p:nvSpPr>
          <p:cNvPr id="18" name="TextBox 17"/>
          <p:cNvSpPr txBox="1"/>
          <p:nvPr/>
        </p:nvSpPr>
        <p:spPr>
          <a:xfrm>
            <a:off x="7460513" y="4215707"/>
            <a:ext cx="1531188" cy="369332"/>
          </a:xfrm>
          <a:prstGeom prst="rect">
            <a:avLst/>
          </a:prstGeom>
          <a:noFill/>
        </p:spPr>
        <p:txBody>
          <a:bodyPr wrap="none" rtlCol="0">
            <a:spAutoFit/>
          </a:bodyPr>
          <a:lstStyle/>
          <a:p>
            <a:r>
              <a:rPr lang="nb-NO" sz="900" dirty="0" smtClean="0"/>
              <a:t>Class 3: </a:t>
            </a:r>
            <a:r>
              <a:rPr lang="nb-NO" sz="900" i="1" dirty="0" err="1" smtClean="0"/>
              <a:t>Bacillus</a:t>
            </a:r>
            <a:r>
              <a:rPr lang="nb-NO" sz="900" i="1" dirty="0" smtClean="0"/>
              <a:t> </a:t>
            </a:r>
            <a:r>
              <a:rPr lang="nb-NO" sz="900" i="1" dirty="0" err="1" smtClean="0"/>
              <a:t>anthracis</a:t>
            </a:r>
            <a:endParaRPr lang="nb-NO" sz="900" i="1" dirty="0" smtClean="0"/>
          </a:p>
          <a:p>
            <a:r>
              <a:rPr lang="nb-NO" sz="900" dirty="0" smtClean="0"/>
              <a:t>(</a:t>
            </a:r>
            <a:r>
              <a:rPr lang="nb-NO" sz="900" dirty="0" err="1" smtClean="0"/>
              <a:t>Anthrax</a:t>
            </a:r>
            <a:r>
              <a:rPr lang="nb-NO" sz="900" dirty="0" smtClean="0"/>
              <a:t>)</a:t>
            </a:r>
            <a:endParaRPr lang="nb-NO" sz="900" dirty="0"/>
          </a:p>
        </p:txBody>
      </p:sp>
      <p:sp>
        <p:nvSpPr>
          <p:cNvPr id="19" name="TextBox 18"/>
          <p:cNvSpPr txBox="1"/>
          <p:nvPr/>
        </p:nvSpPr>
        <p:spPr>
          <a:xfrm>
            <a:off x="7461748" y="2915652"/>
            <a:ext cx="1691680" cy="369332"/>
          </a:xfrm>
          <a:prstGeom prst="rect">
            <a:avLst/>
          </a:prstGeom>
          <a:noFill/>
        </p:spPr>
        <p:txBody>
          <a:bodyPr wrap="square" rtlCol="0">
            <a:spAutoFit/>
          </a:bodyPr>
          <a:lstStyle/>
          <a:p>
            <a:r>
              <a:rPr lang="nb-NO" sz="900" dirty="0"/>
              <a:t>C</a:t>
            </a:r>
            <a:r>
              <a:rPr lang="nb-NO" sz="900" dirty="0" smtClean="0"/>
              <a:t>lass 2: </a:t>
            </a:r>
          </a:p>
          <a:p>
            <a:r>
              <a:rPr lang="nb-NO" sz="900" i="1" dirty="0" err="1" smtClean="0"/>
              <a:t>Pseudomonas</a:t>
            </a:r>
            <a:r>
              <a:rPr lang="nb-NO" sz="900" i="1" dirty="0" smtClean="0"/>
              <a:t> </a:t>
            </a:r>
            <a:r>
              <a:rPr lang="nb-NO" sz="900" i="1" dirty="0" err="1" smtClean="0"/>
              <a:t>aeruginosa</a:t>
            </a:r>
            <a:r>
              <a:rPr lang="nb-NO" sz="900" i="1" dirty="0" smtClean="0"/>
              <a:t> </a:t>
            </a:r>
            <a:endParaRPr lang="nb-NO" sz="900" i="1" dirty="0"/>
          </a:p>
        </p:txBody>
      </p:sp>
      <p:sp>
        <p:nvSpPr>
          <p:cNvPr id="20" name="TextBox 19"/>
          <p:cNvSpPr txBox="1"/>
          <p:nvPr/>
        </p:nvSpPr>
        <p:spPr>
          <a:xfrm>
            <a:off x="7433467" y="1619508"/>
            <a:ext cx="1891062" cy="369332"/>
          </a:xfrm>
          <a:prstGeom prst="rect">
            <a:avLst/>
          </a:prstGeom>
          <a:noFill/>
        </p:spPr>
        <p:txBody>
          <a:bodyPr wrap="square" rtlCol="0">
            <a:spAutoFit/>
          </a:bodyPr>
          <a:lstStyle/>
          <a:p>
            <a:r>
              <a:rPr lang="nb-NO" sz="900" dirty="0" smtClean="0"/>
              <a:t>Class 1: </a:t>
            </a:r>
          </a:p>
          <a:p>
            <a:r>
              <a:rPr lang="nb-NO" sz="900" dirty="0" smtClean="0"/>
              <a:t>Non-</a:t>
            </a:r>
            <a:r>
              <a:rPr lang="nb-NO" sz="900" dirty="0" err="1" smtClean="0"/>
              <a:t>pathogenic</a:t>
            </a:r>
            <a:r>
              <a:rPr lang="nb-NO" sz="900" dirty="0" smtClean="0"/>
              <a:t> </a:t>
            </a:r>
            <a:r>
              <a:rPr lang="nb-NO" sz="900" i="1" dirty="0" smtClean="0"/>
              <a:t>E.coli    </a:t>
            </a:r>
            <a:endParaRPr lang="nb-NO" sz="900" i="1" dirty="0"/>
          </a:p>
        </p:txBody>
      </p:sp>
    </p:spTree>
    <p:extLst>
      <p:ext uri="{BB962C8B-B14F-4D97-AF65-F5344CB8AC3E}">
        <p14:creationId xmlns:p14="http://schemas.microsoft.com/office/powerpoint/2010/main" val="182538355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Enchanted Forest">
            <a:hlinkClick r:id="rId3" tooltip="The Enchanted Forest 1920x1080 download"/>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202" y="-33968"/>
            <a:ext cx="12167936" cy="69913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520" y="764705"/>
            <a:ext cx="9361040" cy="2273699"/>
          </a:xfrm>
          <a:prstGeom prst="rect">
            <a:avLst/>
          </a:prstGeom>
          <a:solidFill>
            <a:schemeClr val="bg1">
              <a:lumMod val="75000"/>
            </a:schemeClr>
          </a:solidFill>
          <a:ln w="50800" cmpd="sng">
            <a:solidFill>
              <a:schemeClr val="tx1"/>
            </a:solidFill>
          </a:ln>
        </p:spPr>
        <p:txBody>
          <a:bodyPr wrap="square" rtlCol="0">
            <a:spAutoFit/>
          </a:bodyPr>
          <a:lstStyle/>
          <a:p>
            <a:pPr algn="ctr">
              <a:lnSpc>
                <a:spcPct val="150000"/>
              </a:lnSpc>
            </a:pPr>
            <a:r>
              <a:rPr lang="nb-NO" sz="3600" dirty="0" smtClean="0"/>
              <a:t>Risk </a:t>
            </a:r>
            <a:r>
              <a:rPr lang="nb-NO" sz="3600" dirty="0" err="1" smtClean="0"/>
              <a:t>classification</a:t>
            </a:r>
            <a:r>
              <a:rPr lang="nb-NO" sz="3600" dirty="0" smtClean="0"/>
              <a:t> </a:t>
            </a:r>
            <a:r>
              <a:rPr lang="nb-NO" sz="3600" dirty="0" err="1" smtClean="0"/>
              <a:t>of</a:t>
            </a:r>
            <a:r>
              <a:rPr lang="nb-NO" sz="3600" dirty="0" smtClean="0"/>
              <a:t> </a:t>
            </a:r>
            <a:r>
              <a:rPr lang="nb-NO" sz="3600" dirty="0" err="1" smtClean="0"/>
              <a:t>biological</a:t>
            </a:r>
            <a:r>
              <a:rPr lang="nb-NO" sz="3600" dirty="0" smtClean="0"/>
              <a:t> </a:t>
            </a:r>
            <a:r>
              <a:rPr lang="nb-NO" sz="3600" dirty="0" err="1" smtClean="0"/>
              <a:t>factors</a:t>
            </a:r>
            <a:endParaRPr lang="nb-NO" sz="3600" dirty="0"/>
          </a:p>
          <a:p>
            <a:pPr algn="ctr">
              <a:lnSpc>
                <a:spcPct val="150000"/>
              </a:lnSpc>
            </a:pPr>
            <a:r>
              <a:rPr lang="nb-NO" sz="2400" dirty="0" err="1" smtClean="0"/>
              <a:t>There</a:t>
            </a:r>
            <a:r>
              <a:rPr lang="nb-NO" sz="2400" dirty="0" smtClean="0"/>
              <a:t> is a </a:t>
            </a:r>
            <a:r>
              <a:rPr lang="en-US" sz="2400" dirty="0" smtClean="0">
                <a:hlinkClick r:id="rId5"/>
              </a:rPr>
              <a:t>list of classified biological factors</a:t>
            </a:r>
            <a:r>
              <a:rPr lang="nb-NO" sz="2400" dirty="0" smtClean="0"/>
              <a:t> </a:t>
            </a:r>
            <a:r>
              <a:rPr lang="nb-NO" sz="2400" dirty="0" err="1" smtClean="0"/>
              <a:t>attached</a:t>
            </a:r>
            <a:r>
              <a:rPr lang="nb-NO" sz="2400" dirty="0" smtClean="0"/>
              <a:t> in </a:t>
            </a:r>
          </a:p>
          <a:p>
            <a:pPr algn="ctr">
              <a:lnSpc>
                <a:spcPct val="150000"/>
              </a:lnSpc>
            </a:pPr>
            <a:r>
              <a:rPr lang="nb-NO" sz="2400" dirty="0" err="1" smtClean="0"/>
              <a:t>the</a:t>
            </a:r>
            <a:r>
              <a:rPr lang="nb-NO" sz="2400" dirty="0" smtClean="0"/>
              <a:t> </a:t>
            </a:r>
            <a:r>
              <a:rPr lang="nb-NO" sz="2400" dirty="0" err="1" smtClean="0"/>
              <a:t>law</a:t>
            </a:r>
            <a:r>
              <a:rPr lang="nb-NO" sz="2400" dirty="0"/>
              <a:t> </a:t>
            </a:r>
            <a:r>
              <a:rPr lang="nb-NO" sz="2400" dirty="0" err="1" smtClean="0"/>
              <a:t>paragraph</a:t>
            </a:r>
            <a:r>
              <a:rPr lang="nb-NO" sz="2400" dirty="0" smtClean="0"/>
              <a:t>. </a:t>
            </a:r>
          </a:p>
          <a:p>
            <a:pPr>
              <a:lnSpc>
                <a:spcPct val="150000"/>
              </a:lnSpc>
            </a:pPr>
            <a:endParaRPr lang="nb-NO" sz="1050" dirty="0" smtClean="0"/>
          </a:p>
        </p:txBody>
      </p:sp>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08" y="4390068"/>
            <a:ext cx="1858144" cy="1520981"/>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31" name="Picture 7" descr="http://t0.gstatic.com/images?q=tbn:ANd9GcRGtLX_xRh48osragicn5KqXiKz_qTGFBNus9Fsiu7LeKyWN_r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32466" y="4352797"/>
            <a:ext cx="1363470" cy="155825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http://t0.gstatic.com/images?q=tbn:ANd9GcS9_B4QEBsz6VlXP6yPdIdstc057pTlmt51xGoWhBQ5-Kdo6nBnrg"/>
          <p:cNvPicPr>
            <a:picLocks noChangeAspect="1" noChangeArrowheads="1"/>
          </p:cNvPicPr>
          <p:nvPr/>
        </p:nvPicPr>
        <p:blipFill rotWithShape="1">
          <a:blip r:embed="rId8">
            <a:extLst>
              <a:ext uri="{28A0092B-C50C-407E-A947-70E740481C1C}">
                <a14:useLocalDpi xmlns:a14="http://schemas.microsoft.com/office/drawing/2010/main" val="0"/>
              </a:ext>
            </a:extLst>
          </a:blip>
          <a:srcRect l="-1" r="23125"/>
          <a:stretch/>
        </p:blipFill>
        <p:spPr bwMode="auto">
          <a:xfrm>
            <a:off x="4248200" y="4390068"/>
            <a:ext cx="2088000" cy="1520982"/>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http://t3.gstatic.com/images?q=tbn:ANd9GcQbmOWCT40K8SobQlK_jHpHVRW10ZguF_VvSzA_6KBcyDg5OD3Lo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4375044"/>
            <a:ext cx="2191002" cy="157090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1288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55576" y="1052736"/>
            <a:ext cx="7848872" cy="2185214"/>
          </a:xfrm>
          <a:prstGeom prst="rect">
            <a:avLst/>
          </a:prstGeom>
        </p:spPr>
        <p:txBody>
          <a:bodyPr wrap="square">
            <a:spAutoFit/>
          </a:bodyPr>
          <a:lstStyle/>
          <a:p>
            <a:endParaRPr lang="nb-NO" sz="2200" dirty="0"/>
          </a:p>
          <a:p>
            <a:endParaRPr lang="nb-NO" sz="2200" dirty="0"/>
          </a:p>
          <a:p>
            <a:pPr marL="285750" indent="-285750">
              <a:buFont typeface="Arial" pitchFamily="34" charset="0"/>
              <a:buChar char="•"/>
            </a:pPr>
            <a:r>
              <a:rPr lang="nb-NO" sz="2200" dirty="0" err="1" smtClean="0"/>
              <a:t>Confinement</a:t>
            </a:r>
            <a:r>
              <a:rPr lang="nb-NO" sz="2200" dirty="0" smtClean="0"/>
              <a:t> </a:t>
            </a:r>
            <a:r>
              <a:rPr lang="nb-NO" sz="2200" dirty="0" err="1" smtClean="0"/>
              <a:t>level</a:t>
            </a:r>
            <a:r>
              <a:rPr lang="nb-NO" sz="2200" dirty="0" smtClean="0"/>
              <a:t> = </a:t>
            </a:r>
            <a:r>
              <a:rPr lang="nb-NO" sz="2200" dirty="0" err="1" smtClean="0"/>
              <a:t>the</a:t>
            </a:r>
            <a:r>
              <a:rPr lang="nb-NO" sz="2200" dirty="0" smtClean="0"/>
              <a:t> </a:t>
            </a:r>
            <a:r>
              <a:rPr lang="nb-NO" sz="2200" dirty="0" err="1" smtClean="0"/>
              <a:t>infection</a:t>
            </a:r>
            <a:r>
              <a:rPr lang="nb-NO" sz="2200" dirty="0" smtClean="0"/>
              <a:t> risk </a:t>
            </a:r>
            <a:r>
              <a:rPr lang="nb-NO" sz="2200" dirty="0" err="1" smtClean="0"/>
              <a:t>group</a:t>
            </a:r>
            <a:r>
              <a:rPr lang="nb-NO" sz="2200" dirty="0"/>
              <a:t> </a:t>
            </a:r>
            <a:r>
              <a:rPr lang="nb-NO" sz="2200" dirty="0" err="1" smtClean="0"/>
              <a:t>number</a:t>
            </a:r>
            <a:endParaRPr lang="nb-NO" sz="2200" dirty="0" smtClean="0"/>
          </a:p>
          <a:p>
            <a:endParaRPr lang="nb-NO" sz="2200" dirty="0"/>
          </a:p>
          <a:p>
            <a:endParaRPr lang="nb-NO" sz="2400" dirty="0" smtClean="0"/>
          </a:p>
          <a:p>
            <a:r>
              <a:rPr lang="nb-NO" sz="2400" dirty="0" smtClean="0"/>
              <a:t> </a:t>
            </a:r>
            <a:endParaRPr lang="nb-NO" sz="2400" dirty="0"/>
          </a:p>
        </p:txBody>
      </p:sp>
      <p:sp>
        <p:nvSpPr>
          <p:cNvPr id="4" name="Rectangle 3"/>
          <p:cNvSpPr/>
          <p:nvPr/>
        </p:nvSpPr>
        <p:spPr>
          <a:xfrm>
            <a:off x="1421904" y="548680"/>
            <a:ext cx="6102424" cy="646331"/>
          </a:xfrm>
          <a:prstGeom prst="rect">
            <a:avLst/>
          </a:prstGeom>
        </p:spPr>
        <p:txBody>
          <a:bodyPr wrap="square">
            <a:spAutoFit/>
          </a:bodyPr>
          <a:lstStyle/>
          <a:p>
            <a:pPr algn="ctr"/>
            <a:r>
              <a:rPr lang="nb-NO" sz="3600" b="1" dirty="0" err="1" smtClean="0"/>
              <a:t>Confinment</a:t>
            </a:r>
            <a:r>
              <a:rPr lang="nb-NO" sz="3600" b="1" dirty="0" smtClean="0"/>
              <a:t> </a:t>
            </a:r>
            <a:r>
              <a:rPr lang="nb-NO" sz="3600" b="1" dirty="0" err="1" smtClean="0"/>
              <a:t>levels</a:t>
            </a:r>
            <a:r>
              <a:rPr lang="nb-NO" sz="3600" b="1" dirty="0" smtClean="0"/>
              <a:t> i lab</a:t>
            </a:r>
            <a:endParaRPr lang="nb-NO" sz="3600" b="1"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469" y="2996952"/>
            <a:ext cx="266429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1662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684213" y="2128788"/>
            <a:ext cx="7920037"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nb-NO" altLang="nb-NO" sz="2000" dirty="0"/>
          </a:p>
          <a:p>
            <a:pPr>
              <a:spcBef>
                <a:spcPct val="0"/>
              </a:spcBef>
              <a:buFontTx/>
              <a:buNone/>
            </a:pPr>
            <a:r>
              <a:rPr lang="en-US" altLang="nb-NO" sz="2000" b="1" dirty="0"/>
              <a:t>Section </a:t>
            </a:r>
            <a:r>
              <a:rPr lang="nb-NO" altLang="nb-NO" sz="2000" b="1" dirty="0"/>
              <a:t>§ </a:t>
            </a:r>
            <a:r>
              <a:rPr lang="en-US" altLang="nb-NO" sz="2000" b="1" dirty="0"/>
              <a:t>3-2. Special safety precautions</a:t>
            </a:r>
          </a:p>
          <a:p>
            <a:pPr>
              <a:spcBef>
                <a:spcPct val="0"/>
              </a:spcBef>
              <a:buFontTx/>
              <a:buNone/>
            </a:pPr>
            <a:r>
              <a:rPr lang="en-US" altLang="nb-NO" sz="2000" dirty="0"/>
              <a:t>(1) </a:t>
            </a:r>
            <a:r>
              <a:rPr lang="en-US" altLang="nb-NO" sz="2000" dirty="0" smtClean="0"/>
              <a:t>I……the employer </a:t>
            </a:r>
            <a:r>
              <a:rPr lang="en-US" altLang="nb-NO" sz="2000" dirty="0"/>
              <a:t>shall </a:t>
            </a:r>
            <a:r>
              <a:rPr lang="en-US" altLang="nb-NO" sz="2000" dirty="0" smtClean="0"/>
              <a:t>ensure:…that </a:t>
            </a:r>
            <a:r>
              <a:rPr lang="en-US" altLang="nb-NO" sz="2000" dirty="0"/>
              <a:t>employees are </a:t>
            </a:r>
            <a:r>
              <a:rPr lang="en-US" altLang="nb-NO" sz="2000" b="1" dirty="0">
                <a:solidFill>
                  <a:srgbClr val="FF0000"/>
                </a:solidFill>
              </a:rPr>
              <a:t>informed of accident risks and health </a:t>
            </a:r>
            <a:r>
              <a:rPr lang="en-US" altLang="nb-NO" sz="2000" b="1" dirty="0" smtClean="0">
                <a:solidFill>
                  <a:srgbClr val="FF0000"/>
                </a:solidFill>
              </a:rPr>
              <a:t>hazards</a:t>
            </a:r>
            <a:r>
              <a:rPr lang="en-US" altLang="nb-NO" sz="2000" dirty="0" smtClean="0"/>
              <a:t>........[ensure] they </a:t>
            </a:r>
            <a:r>
              <a:rPr lang="en-US" altLang="nb-NO" sz="2000" dirty="0"/>
              <a:t>receive </a:t>
            </a:r>
            <a:r>
              <a:rPr lang="en-US" altLang="nb-NO" sz="2000" dirty="0" smtClean="0"/>
              <a:t>the necessary </a:t>
            </a:r>
            <a:r>
              <a:rPr lang="en-US" altLang="nb-NO" sz="2000" b="1" dirty="0">
                <a:solidFill>
                  <a:srgbClr val="FF0000"/>
                </a:solidFill>
              </a:rPr>
              <a:t>training, practice and instruction</a:t>
            </a:r>
            <a:r>
              <a:rPr lang="en-US" altLang="nb-NO" sz="2000" dirty="0"/>
              <a:t>…</a:t>
            </a:r>
          </a:p>
          <a:p>
            <a:pPr>
              <a:spcBef>
                <a:spcPct val="0"/>
              </a:spcBef>
              <a:buFontTx/>
              <a:buNone/>
            </a:pPr>
            <a:endParaRPr lang="en-US" altLang="nb-NO" sz="2000" dirty="0"/>
          </a:p>
          <a:p>
            <a:pPr>
              <a:spcBef>
                <a:spcPct val="0"/>
              </a:spcBef>
              <a:buFontTx/>
              <a:buNone/>
            </a:pPr>
            <a:r>
              <a:rPr lang="en-US" altLang="nb-NO" sz="2000" dirty="0"/>
              <a:t>(2) </a:t>
            </a:r>
            <a:r>
              <a:rPr lang="en-US" altLang="nb-NO" sz="2000" dirty="0" smtClean="0"/>
              <a:t>……….the </a:t>
            </a:r>
            <a:r>
              <a:rPr lang="en-US" altLang="nb-NO" sz="2000" dirty="0"/>
              <a:t>employer shall ensure that </a:t>
            </a:r>
            <a:r>
              <a:rPr lang="en-US" altLang="nb-NO" sz="2000" dirty="0" smtClean="0"/>
              <a:t>satisfactory </a:t>
            </a:r>
            <a:r>
              <a:rPr lang="en-US" altLang="nb-NO" sz="2000" b="1" dirty="0" smtClean="0">
                <a:solidFill>
                  <a:srgbClr val="FF0000"/>
                </a:solidFill>
              </a:rPr>
              <a:t>personal protective equipment </a:t>
            </a:r>
            <a:r>
              <a:rPr lang="en-US" altLang="nb-NO" sz="2000" b="1" dirty="0">
                <a:solidFill>
                  <a:srgbClr val="FF0000"/>
                </a:solidFill>
              </a:rPr>
              <a:t>is made available </a:t>
            </a:r>
            <a:r>
              <a:rPr lang="en-US" altLang="nb-NO" sz="2000" dirty="0"/>
              <a:t>to the </a:t>
            </a:r>
            <a:r>
              <a:rPr lang="en-US" altLang="nb-NO" sz="2000" dirty="0" smtClean="0"/>
              <a:t>employees………….</a:t>
            </a:r>
            <a:r>
              <a:rPr lang="en-US" altLang="nb-NO" sz="2000" b="1" dirty="0" smtClean="0">
                <a:solidFill>
                  <a:srgbClr val="FF0000"/>
                </a:solidFill>
              </a:rPr>
              <a:t>that the </a:t>
            </a:r>
            <a:r>
              <a:rPr lang="en-US" altLang="nb-NO" sz="2000" b="1" dirty="0">
                <a:solidFill>
                  <a:srgbClr val="FF0000"/>
                </a:solidFill>
              </a:rPr>
              <a:t>equipment is used</a:t>
            </a:r>
            <a:r>
              <a:rPr lang="en-US" altLang="nb-NO" sz="2000" dirty="0" smtClean="0"/>
              <a:t>.</a:t>
            </a:r>
            <a:endParaRPr lang="en-US" altLang="nb-NO" sz="2000" dirty="0"/>
          </a:p>
        </p:txBody>
      </p:sp>
      <p:sp>
        <p:nvSpPr>
          <p:cNvPr id="8195" name="Text Box 3"/>
          <p:cNvSpPr txBox="1">
            <a:spLocks noChangeArrowheads="1"/>
          </p:cNvSpPr>
          <p:nvPr/>
        </p:nvSpPr>
        <p:spPr bwMode="auto">
          <a:xfrm>
            <a:off x="2771775" y="302742"/>
            <a:ext cx="3455988" cy="461962"/>
          </a:xfrm>
          <a:prstGeom prst="rect">
            <a:avLst/>
          </a:prstGeom>
          <a:solidFill>
            <a:srgbClr val="DDDDDD"/>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400">
                <a:solidFill>
                  <a:srgbClr val="006600"/>
                </a:solidFill>
              </a:rPr>
              <a:t>Employer -responsibility</a:t>
            </a:r>
          </a:p>
        </p:txBody>
      </p:sp>
      <p:sp>
        <p:nvSpPr>
          <p:cNvPr id="8196" name="Rectangle 5"/>
          <p:cNvSpPr>
            <a:spLocks noChangeArrowheads="1"/>
          </p:cNvSpPr>
          <p:nvPr/>
        </p:nvSpPr>
        <p:spPr bwMode="auto">
          <a:xfrm>
            <a:off x="576263" y="1268760"/>
            <a:ext cx="7848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spcBef>
                <a:spcPct val="0"/>
              </a:spcBef>
              <a:buFontTx/>
              <a:buNone/>
            </a:pPr>
            <a:r>
              <a:rPr lang="nb-NO" altLang="nb-NO" b="1" dirty="0" smtClean="0"/>
              <a:t>The </a:t>
            </a:r>
            <a:r>
              <a:rPr lang="nb-NO" altLang="nb-NO" b="1" dirty="0" err="1" smtClean="0"/>
              <a:t>working</a:t>
            </a:r>
            <a:r>
              <a:rPr lang="nb-NO" altLang="nb-NO" b="1" dirty="0" smtClean="0"/>
              <a:t> </a:t>
            </a:r>
            <a:r>
              <a:rPr lang="nb-NO" altLang="nb-NO" b="1" dirty="0" err="1" smtClean="0"/>
              <a:t>environment</a:t>
            </a:r>
            <a:r>
              <a:rPr lang="nb-NO" altLang="nb-NO" b="1" dirty="0" smtClean="0"/>
              <a:t> </a:t>
            </a:r>
            <a:r>
              <a:rPr lang="nb-NO" altLang="nb-NO" b="1" dirty="0" err="1" smtClean="0"/>
              <a:t>act</a:t>
            </a:r>
            <a:endParaRPr lang="nb-NO" altLang="nb-NO" b="1"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0280" y="476672"/>
            <a:ext cx="1363340" cy="102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683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8936" y="4927818"/>
            <a:ext cx="1314752" cy="1309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3304" y="4845976"/>
            <a:ext cx="1656184" cy="1242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5885" t="10766" r="11723" b="-4928"/>
          <a:stretch/>
        </p:blipFill>
        <p:spPr bwMode="auto">
          <a:xfrm>
            <a:off x="3635896" y="4855956"/>
            <a:ext cx="1512000"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259632" y="1898356"/>
            <a:ext cx="7272808" cy="2031325"/>
          </a:xfrm>
          <a:prstGeom prst="rect">
            <a:avLst/>
          </a:prstGeom>
        </p:spPr>
        <p:txBody>
          <a:bodyPr wrap="square">
            <a:spAutoFit/>
          </a:bodyPr>
          <a:lstStyle/>
          <a:p>
            <a:endParaRPr lang="nb-NO" dirty="0"/>
          </a:p>
          <a:p>
            <a:endParaRPr lang="nb-NO" dirty="0"/>
          </a:p>
          <a:p>
            <a:endParaRPr lang="nb-NO" dirty="0"/>
          </a:p>
          <a:p>
            <a:endParaRPr lang="nb-NO" dirty="0"/>
          </a:p>
          <a:p>
            <a:endParaRPr lang="nb-NO" dirty="0"/>
          </a:p>
          <a:p>
            <a:pPr marL="285750" indent="-285750">
              <a:buFont typeface="Arial" pitchFamily="34" charset="0"/>
              <a:buChar char="•"/>
            </a:pPr>
            <a:endParaRPr lang="nb-NO" dirty="0"/>
          </a:p>
          <a:p>
            <a:pPr marL="285750" indent="-285750">
              <a:buFont typeface="Arial" pitchFamily="34" charset="0"/>
              <a:buChar char="•"/>
            </a:pPr>
            <a:endParaRPr lang="nb-NO" dirty="0"/>
          </a:p>
        </p:txBody>
      </p:sp>
      <p:graphicFrame>
        <p:nvGraphicFramePr>
          <p:cNvPr id="9" name="Table 8"/>
          <p:cNvGraphicFramePr>
            <a:graphicFrameLocks noGrp="1"/>
          </p:cNvGraphicFramePr>
          <p:nvPr>
            <p:extLst>
              <p:ext uri="{D42A27DB-BD31-4B8C-83A1-F6EECF244321}">
                <p14:modId xmlns:p14="http://schemas.microsoft.com/office/powerpoint/2010/main" val="3631778728"/>
              </p:ext>
            </p:extLst>
          </p:nvPr>
        </p:nvGraphicFramePr>
        <p:xfrm>
          <a:off x="494274" y="980728"/>
          <a:ext cx="7822142" cy="2763775"/>
        </p:xfrm>
        <a:graphic>
          <a:graphicData uri="http://schemas.openxmlformats.org/drawingml/2006/table">
            <a:tbl>
              <a:tblPr firstRow="1" firstCol="1" bandRow="1">
                <a:tableStyleId>{5C22544A-7EE6-4342-B048-85BDC9FD1C3A}</a:tableStyleId>
              </a:tblPr>
              <a:tblGrid>
                <a:gridCol w="3141622"/>
                <a:gridCol w="1944216"/>
                <a:gridCol w="2736304"/>
              </a:tblGrid>
              <a:tr h="259641">
                <a:tc>
                  <a:txBody>
                    <a:bodyPr/>
                    <a:lstStyle/>
                    <a:p>
                      <a:pPr>
                        <a:lnSpc>
                          <a:spcPct val="115000"/>
                        </a:lnSpc>
                        <a:spcAft>
                          <a:spcPts val="0"/>
                        </a:spcAft>
                      </a:pPr>
                      <a:r>
                        <a:rPr lang="nb-NO" sz="1400" dirty="0">
                          <a:solidFill>
                            <a:schemeClr val="tx1"/>
                          </a:solidFill>
                          <a:effectLst/>
                        </a:rPr>
                        <a:t> </a:t>
                      </a:r>
                      <a:endParaRPr lang="nb-NO" sz="1400"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nb-NO" sz="1400" b="1" baseline="0" dirty="0" err="1" smtClean="0">
                          <a:solidFill>
                            <a:schemeClr val="tx1"/>
                          </a:solidFill>
                          <a:effectLst/>
                          <a:latin typeface="+mn-lt"/>
                          <a:ea typeface="+mn-ea"/>
                          <a:cs typeface="+mn-cs"/>
                        </a:rPr>
                        <a:t>Infection</a:t>
                      </a:r>
                      <a:r>
                        <a:rPr lang="nb-NO" sz="1400" b="1" baseline="0" dirty="0" smtClean="0">
                          <a:solidFill>
                            <a:schemeClr val="tx1"/>
                          </a:solidFill>
                          <a:effectLst/>
                          <a:latin typeface="+mn-lt"/>
                          <a:ea typeface="+mn-ea"/>
                          <a:cs typeface="+mn-cs"/>
                        </a:rPr>
                        <a:t> risk </a:t>
                      </a:r>
                      <a:r>
                        <a:rPr lang="nb-NO" sz="1400" b="1" baseline="0" dirty="0" err="1" smtClean="0">
                          <a:solidFill>
                            <a:schemeClr val="tx1"/>
                          </a:solidFill>
                          <a:effectLst/>
                          <a:latin typeface="+mn-lt"/>
                          <a:ea typeface="+mn-ea"/>
                          <a:cs typeface="+mn-cs"/>
                        </a:rPr>
                        <a:t>group</a:t>
                      </a:r>
                      <a:r>
                        <a:rPr lang="nb-NO" sz="1400" b="1" baseline="0" dirty="0" smtClean="0">
                          <a:solidFill>
                            <a:schemeClr val="tx1"/>
                          </a:solidFill>
                          <a:effectLst/>
                          <a:latin typeface="+mn-lt"/>
                          <a:ea typeface="+mn-ea"/>
                          <a:cs typeface="+mn-cs"/>
                        </a:rPr>
                        <a:t> 1</a:t>
                      </a:r>
                      <a:endParaRPr lang="nb-NO" sz="1400" b="1" dirty="0">
                        <a:solidFill>
                          <a:schemeClr val="tx1"/>
                        </a:solidFill>
                        <a:effectLst/>
                        <a:latin typeface="Calibri"/>
                        <a:ea typeface="Calibri"/>
                        <a:cs typeface="Times New Roman"/>
                      </a:endParaRPr>
                    </a:p>
                  </a:txBody>
                  <a:tcPr marL="68580" marR="68580" marT="0" marB="0"/>
                </a:tc>
                <a:tc>
                  <a:txBody>
                    <a:bodyPr/>
                    <a:lstStyle/>
                    <a:p>
                      <a:pPr>
                        <a:lnSpc>
                          <a:spcPct val="115000"/>
                        </a:lnSpc>
                        <a:spcAft>
                          <a:spcPts val="0"/>
                        </a:spcAft>
                      </a:pPr>
                      <a:r>
                        <a:rPr lang="nb-NO" sz="1400" b="1" dirty="0" err="1" smtClean="0">
                          <a:solidFill>
                            <a:schemeClr val="tx1"/>
                          </a:solidFill>
                          <a:effectLst/>
                          <a:latin typeface="+mj-lt"/>
                          <a:ea typeface="Calibri"/>
                          <a:cs typeface="Times New Roman"/>
                        </a:rPr>
                        <a:t>Infection</a:t>
                      </a:r>
                      <a:r>
                        <a:rPr lang="nb-NO" sz="1400" b="1" baseline="0" dirty="0" smtClean="0">
                          <a:solidFill>
                            <a:schemeClr val="tx1"/>
                          </a:solidFill>
                          <a:effectLst/>
                          <a:latin typeface="+mj-lt"/>
                          <a:ea typeface="Calibri"/>
                          <a:cs typeface="Times New Roman"/>
                        </a:rPr>
                        <a:t> risk </a:t>
                      </a:r>
                      <a:r>
                        <a:rPr lang="nb-NO" sz="1400" b="1" baseline="0" dirty="0" err="1" smtClean="0">
                          <a:solidFill>
                            <a:schemeClr val="tx1"/>
                          </a:solidFill>
                          <a:effectLst/>
                          <a:latin typeface="+mj-lt"/>
                          <a:ea typeface="Calibri"/>
                          <a:cs typeface="Times New Roman"/>
                        </a:rPr>
                        <a:t>group</a:t>
                      </a:r>
                      <a:r>
                        <a:rPr lang="nb-NO" sz="1400" b="1" dirty="0" smtClean="0">
                          <a:solidFill>
                            <a:schemeClr val="tx1"/>
                          </a:solidFill>
                          <a:effectLst/>
                          <a:latin typeface="+mj-lt"/>
                          <a:ea typeface="Calibri"/>
                          <a:cs typeface="Times New Roman"/>
                        </a:rPr>
                        <a:t> 2</a:t>
                      </a:r>
                      <a:endParaRPr lang="nb-NO" sz="1400" b="1" dirty="0">
                        <a:solidFill>
                          <a:schemeClr val="tx1"/>
                        </a:solidFill>
                        <a:effectLst/>
                        <a:latin typeface="+mj-lt"/>
                        <a:ea typeface="Calibri"/>
                        <a:cs typeface="Times New Roman"/>
                      </a:endParaRPr>
                    </a:p>
                  </a:txBody>
                  <a:tcPr marL="68580" marR="68580" marT="0" marB="0"/>
                </a:tc>
              </a:tr>
              <a:tr h="259641">
                <a:tc>
                  <a:txBody>
                    <a:bodyPr/>
                    <a:lstStyle/>
                    <a:p>
                      <a:pPr>
                        <a:lnSpc>
                          <a:spcPct val="115000"/>
                        </a:lnSpc>
                        <a:spcAft>
                          <a:spcPts val="0"/>
                        </a:spcAft>
                      </a:pPr>
                      <a:r>
                        <a:rPr lang="nb-NO" sz="1400" dirty="0" err="1" smtClean="0">
                          <a:solidFill>
                            <a:schemeClr val="tx1"/>
                          </a:solidFill>
                          <a:effectLst/>
                        </a:rPr>
                        <a:t>Working</a:t>
                      </a:r>
                      <a:r>
                        <a:rPr lang="nb-NO" sz="1400" dirty="0" smtClean="0">
                          <a:solidFill>
                            <a:schemeClr val="tx1"/>
                          </a:solidFill>
                          <a:effectLst/>
                        </a:rPr>
                        <a:t> area</a:t>
                      </a:r>
                      <a:endParaRPr lang="nb-NO" sz="1400" dirty="0">
                        <a:solidFill>
                          <a:schemeClr val="tx1"/>
                        </a:solidFill>
                        <a:effectLst/>
                        <a:latin typeface="Calibri"/>
                        <a:ea typeface="Calibri"/>
                        <a:cs typeface="Times New Roman"/>
                      </a:endParaRPr>
                    </a:p>
                  </a:txBody>
                  <a:tcPr marL="68580" marR="68580" marT="0" marB="0"/>
                </a:tc>
                <a:tc>
                  <a:txBody>
                    <a:bodyPr/>
                    <a:lstStyle/>
                    <a:p>
                      <a:r>
                        <a:rPr lang="nb-NO" sz="1400" dirty="0" smtClean="0"/>
                        <a:t>No </a:t>
                      </a:r>
                      <a:r>
                        <a:rPr lang="nb-NO" sz="1400" baseline="0" dirty="0" err="1" smtClean="0"/>
                        <a:t>requirement</a:t>
                      </a:r>
                      <a:endParaRPr lang="nb-NO" sz="1400" dirty="0"/>
                    </a:p>
                  </a:txBody>
                  <a:tcPr marL="68580" marR="68580" marT="0" marB="0"/>
                </a:tc>
                <a:tc>
                  <a:txBody>
                    <a:bodyPr/>
                    <a:lstStyle/>
                    <a:p>
                      <a:pPr>
                        <a:lnSpc>
                          <a:spcPct val="115000"/>
                        </a:lnSpc>
                        <a:spcAft>
                          <a:spcPts val="0"/>
                        </a:spcAft>
                      </a:pPr>
                      <a:r>
                        <a:rPr lang="nb-NO" sz="1400" dirty="0">
                          <a:solidFill>
                            <a:schemeClr val="tx1"/>
                          </a:solidFill>
                          <a:effectLst/>
                        </a:rPr>
                        <a:t>- </a:t>
                      </a:r>
                      <a:r>
                        <a:rPr lang="nb-NO" sz="1400" dirty="0" smtClean="0">
                          <a:solidFill>
                            <a:schemeClr val="tx1"/>
                          </a:solidFill>
                          <a:effectLst/>
                        </a:rPr>
                        <a:t>Marked </a:t>
                      </a:r>
                      <a:r>
                        <a:rPr lang="nb-NO" sz="1400" dirty="0" err="1" smtClean="0">
                          <a:solidFill>
                            <a:schemeClr val="tx1"/>
                          </a:solidFill>
                          <a:effectLst/>
                        </a:rPr>
                        <a:t>with</a:t>
                      </a:r>
                      <a:r>
                        <a:rPr lang="nb-NO" sz="1400" dirty="0" smtClean="0">
                          <a:solidFill>
                            <a:schemeClr val="tx1"/>
                          </a:solidFill>
                          <a:effectLst/>
                        </a:rPr>
                        <a:t>  </a:t>
                      </a:r>
                      <a:r>
                        <a:rPr lang="nb-NO" sz="1400" dirty="0" err="1" smtClean="0">
                          <a:solidFill>
                            <a:schemeClr val="tx1"/>
                          </a:solidFill>
                          <a:effectLst/>
                        </a:rPr>
                        <a:t>sign</a:t>
                      </a:r>
                      <a:r>
                        <a:rPr lang="nb-NO" sz="1400" dirty="0" smtClean="0">
                          <a:solidFill>
                            <a:schemeClr val="tx1"/>
                          </a:solidFill>
                          <a:effectLst/>
                        </a:rPr>
                        <a:t> for </a:t>
                      </a:r>
                      <a:r>
                        <a:rPr lang="nb-NO" sz="1400" dirty="0" err="1" smtClean="0">
                          <a:solidFill>
                            <a:schemeClr val="tx1"/>
                          </a:solidFill>
                          <a:effectLst/>
                        </a:rPr>
                        <a:t>biohazard</a:t>
                      </a:r>
                      <a:endParaRPr lang="nb-NO" sz="1400" dirty="0">
                        <a:solidFill>
                          <a:schemeClr val="tx1"/>
                        </a:solidFill>
                        <a:effectLst/>
                        <a:latin typeface="Calibri"/>
                        <a:ea typeface="Calibri"/>
                        <a:cs typeface="Times New Roman"/>
                      </a:endParaRPr>
                    </a:p>
                  </a:txBody>
                  <a:tcPr marL="68580" marR="68580" marT="0" marB="0"/>
                </a:tc>
              </a:tr>
              <a:tr h="1130404">
                <a:tc>
                  <a:txBody>
                    <a:bodyPr/>
                    <a:lstStyle/>
                    <a:p>
                      <a:pPr>
                        <a:lnSpc>
                          <a:spcPct val="115000"/>
                        </a:lnSpc>
                        <a:spcAft>
                          <a:spcPts val="0"/>
                        </a:spcAft>
                      </a:pPr>
                      <a:r>
                        <a:rPr lang="nb-NO" sz="1400" dirty="0" smtClean="0">
                          <a:solidFill>
                            <a:schemeClr val="tx1"/>
                          </a:solidFill>
                          <a:effectLst/>
                          <a:latin typeface="+mn-lt"/>
                          <a:ea typeface="+mn-ea"/>
                          <a:cs typeface="+mn-cs"/>
                        </a:rPr>
                        <a:t>Lab</a:t>
                      </a:r>
                      <a:r>
                        <a:rPr lang="nb-NO" sz="1400" baseline="0" dirty="0" smtClean="0">
                          <a:solidFill>
                            <a:schemeClr val="tx1"/>
                          </a:solidFill>
                          <a:effectLst/>
                          <a:latin typeface="+mn-lt"/>
                          <a:ea typeface="+mn-ea"/>
                          <a:cs typeface="+mn-cs"/>
                        </a:rPr>
                        <a:t> </a:t>
                      </a:r>
                      <a:r>
                        <a:rPr lang="nb-NO" sz="1400" baseline="0" dirty="0" err="1" smtClean="0">
                          <a:solidFill>
                            <a:schemeClr val="tx1"/>
                          </a:solidFill>
                          <a:effectLst/>
                          <a:latin typeface="+mn-lt"/>
                          <a:ea typeface="+mn-ea"/>
                          <a:cs typeface="+mn-cs"/>
                        </a:rPr>
                        <a:t>bench</a:t>
                      </a:r>
                      <a:r>
                        <a:rPr lang="nb-NO" sz="1400" baseline="0" dirty="0" smtClean="0">
                          <a:solidFill>
                            <a:schemeClr val="tx1"/>
                          </a:solidFill>
                          <a:effectLst/>
                          <a:latin typeface="+mn-lt"/>
                          <a:ea typeface="+mn-ea"/>
                          <a:cs typeface="+mn-cs"/>
                        </a:rPr>
                        <a:t> </a:t>
                      </a:r>
                      <a:r>
                        <a:rPr lang="nb-NO" sz="1400" baseline="0" dirty="0" err="1" smtClean="0">
                          <a:solidFill>
                            <a:schemeClr val="tx1"/>
                          </a:solidFill>
                          <a:effectLst/>
                          <a:latin typeface="+mn-lt"/>
                          <a:ea typeface="+mn-ea"/>
                          <a:cs typeface="+mn-cs"/>
                        </a:rPr>
                        <a:t>top</a:t>
                      </a:r>
                      <a:endParaRPr lang="nb-NO" sz="1400" dirty="0">
                        <a:solidFill>
                          <a:schemeClr val="tx1"/>
                        </a:solidFill>
                        <a:effectLst/>
                        <a:latin typeface="Calibri"/>
                        <a:ea typeface="Calibri"/>
                        <a:cs typeface="Times New Roman"/>
                      </a:endParaRPr>
                    </a:p>
                  </a:txBody>
                  <a:tcPr marL="68580" marR="68580" marT="0" marB="0"/>
                </a:tc>
                <a:tc>
                  <a:txBody>
                    <a:bodyPr/>
                    <a:lstStyle/>
                    <a:p>
                      <a:r>
                        <a:rPr lang="nb-NO" sz="1400" dirty="0" smtClean="0"/>
                        <a:t>No </a:t>
                      </a:r>
                      <a:r>
                        <a:rPr lang="nb-NO" sz="1400" baseline="0" dirty="0" err="1" smtClean="0"/>
                        <a:t>requirement</a:t>
                      </a:r>
                      <a:endParaRPr lang="nb-NO" sz="1400" dirty="0"/>
                    </a:p>
                  </a:txBody>
                  <a:tcPr marL="68580" marR="68580" marT="0" marB="0"/>
                </a:tc>
                <a:tc>
                  <a:txBody>
                    <a:bodyPr/>
                    <a:lstStyle/>
                    <a:p>
                      <a:pPr>
                        <a:lnSpc>
                          <a:spcPct val="115000"/>
                        </a:lnSpc>
                        <a:spcAft>
                          <a:spcPts val="0"/>
                        </a:spcAft>
                      </a:pPr>
                      <a:r>
                        <a:rPr lang="nb-NO" sz="1400" dirty="0">
                          <a:solidFill>
                            <a:schemeClr val="tx1"/>
                          </a:solidFill>
                          <a:effectLst/>
                        </a:rPr>
                        <a:t>- </a:t>
                      </a:r>
                      <a:r>
                        <a:rPr lang="nb-NO" sz="1400" dirty="0" err="1" smtClean="0">
                          <a:solidFill>
                            <a:schemeClr val="tx1"/>
                          </a:solidFill>
                          <a:effectLst/>
                        </a:rPr>
                        <a:t>Waterproof</a:t>
                      </a:r>
                      <a:endParaRPr lang="nb-NO" sz="1400" dirty="0">
                        <a:solidFill>
                          <a:schemeClr val="tx1"/>
                        </a:solidFill>
                        <a:effectLst/>
                      </a:endParaRPr>
                    </a:p>
                    <a:p>
                      <a:pPr>
                        <a:lnSpc>
                          <a:spcPct val="115000"/>
                        </a:lnSpc>
                        <a:spcAft>
                          <a:spcPts val="0"/>
                        </a:spcAft>
                      </a:pPr>
                      <a:r>
                        <a:rPr lang="nb-NO" sz="1400" dirty="0">
                          <a:solidFill>
                            <a:schemeClr val="tx1"/>
                          </a:solidFill>
                          <a:effectLst/>
                        </a:rPr>
                        <a:t>- </a:t>
                      </a:r>
                      <a:r>
                        <a:rPr lang="nb-NO" sz="1400" dirty="0" err="1" smtClean="0">
                          <a:solidFill>
                            <a:schemeClr val="tx1"/>
                          </a:solidFill>
                          <a:effectLst/>
                        </a:rPr>
                        <a:t>Easy</a:t>
                      </a:r>
                      <a:r>
                        <a:rPr lang="nb-NO" sz="1400" baseline="0" dirty="0" smtClean="0">
                          <a:solidFill>
                            <a:schemeClr val="tx1"/>
                          </a:solidFill>
                          <a:effectLst/>
                        </a:rPr>
                        <a:t> to </a:t>
                      </a:r>
                      <a:r>
                        <a:rPr lang="nb-NO" sz="1400" baseline="0" dirty="0" err="1" smtClean="0">
                          <a:solidFill>
                            <a:schemeClr val="tx1"/>
                          </a:solidFill>
                          <a:effectLst/>
                        </a:rPr>
                        <a:t>clean</a:t>
                      </a:r>
                      <a:endParaRPr lang="nb-NO" sz="1400" dirty="0">
                        <a:solidFill>
                          <a:schemeClr val="tx1"/>
                        </a:solidFill>
                        <a:effectLst/>
                      </a:endParaRPr>
                    </a:p>
                    <a:p>
                      <a:pPr>
                        <a:lnSpc>
                          <a:spcPct val="115000"/>
                        </a:lnSpc>
                        <a:spcAft>
                          <a:spcPts val="0"/>
                        </a:spcAft>
                      </a:pPr>
                      <a:r>
                        <a:rPr lang="en-GB" sz="1400" kern="1200" dirty="0" smtClean="0">
                          <a:solidFill>
                            <a:schemeClr val="dk1"/>
                          </a:solidFill>
                          <a:effectLst/>
                          <a:latin typeface="+mn-lt"/>
                          <a:ea typeface="+mn-ea"/>
                          <a:cs typeface="+mn-cs"/>
                        </a:rPr>
                        <a:t>-resistant to water, acid, alkali, solvents, </a:t>
                      </a:r>
                      <a:r>
                        <a:rPr lang="en-GB" sz="1400" kern="1200" dirty="0" err="1" smtClean="0">
                          <a:solidFill>
                            <a:schemeClr val="dk1"/>
                          </a:solidFill>
                          <a:effectLst/>
                          <a:latin typeface="+mn-lt"/>
                          <a:ea typeface="+mn-ea"/>
                          <a:cs typeface="+mn-cs"/>
                        </a:rPr>
                        <a:t>disinfective</a:t>
                      </a:r>
                      <a:r>
                        <a:rPr lang="en-GB" sz="1400" kern="1200" dirty="0" smtClean="0">
                          <a:solidFill>
                            <a:schemeClr val="dk1"/>
                          </a:solidFill>
                          <a:effectLst/>
                          <a:latin typeface="+mn-lt"/>
                          <a:ea typeface="+mn-ea"/>
                          <a:cs typeface="+mn-cs"/>
                        </a:rPr>
                        <a:t> agents, decontaminating agents </a:t>
                      </a:r>
                      <a:endParaRPr lang="nb-NO" sz="1400" dirty="0">
                        <a:solidFill>
                          <a:schemeClr val="tx1"/>
                        </a:solidFill>
                        <a:effectLst/>
                      </a:endParaRPr>
                    </a:p>
                  </a:txBody>
                  <a:tcPr marL="68580" marR="68580" marT="0" marB="0"/>
                </a:tc>
              </a:tr>
              <a:tr h="519282">
                <a:tc>
                  <a:txBody>
                    <a:bodyPr/>
                    <a:lstStyle/>
                    <a:p>
                      <a:pPr>
                        <a:lnSpc>
                          <a:spcPct val="115000"/>
                        </a:lnSpc>
                        <a:spcAft>
                          <a:spcPts val="0"/>
                        </a:spcAft>
                      </a:pPr>
                      <a:r>
                        <a:rPr lang="nb-NO" sz="1400" dirty="0" err="1" smtClean="0">
                          <a:solidFill>
                            <a:schemeClr val="tx1"/>
                          </a:solidFill>
                          <a:effectLst/>
                        </a:rPr>
                        <a:t>Disinfection</a:t>
                      </a:r>
                      <a:r>
                        <a:rPr lang="nb-NO" sz="1400" dirty="0" smtClean="0">
                          <a:solidFill>
                            <a:schemeClr val="tx1"/>
                          </a:solidFill>
                          <a:effectLst/>
                        </a:rPr>
                        <a:t> </a:t>
                      </a:r>
                      <a:r>
                        <a:rPr lang="nb-NO" sz="1400" dirty="0" err="1" smtClean="0">
                          <a:solidFill>
                            <a:schemeClr val="tx1"/>
                          </a:solidFill>
                          <a:effectLst/>
                        </a:rPr>
                        <a:t>protocols</a:t>
                      </a:r>
                      <a:endParaRPr lang="nb-NO" sz="1400" dirty="0">
                        <a:solidFill>
                          <a:schemeClr val="tx1"/>
                        </a:solidFill>
                        <a:effectLst/>
                      </a:endParaRPr>
                    </a:p>
                    <a:p>
                      <a:pPr>
                        <a:lnSpc>
                          <a:spcPct val="115000"/>
                        </a:lnSpc>
                        <a:spcAft>
                          <a:spcPts val="0"/>
                        </a:spcAft>
                      </a:pPr>
                      <a:r>
                        <a:rPr lang="nb-NO" sz="1400" dirty="0">
                          <a:solidFill>
                            <a:schemeClr val="tx1"/>
                          </a:solidFill>
                          <a:effectLst/>
                        </a:rPr>
                        <a:t>        </a:t>
                      </a:r>
                      <a:endParaRPr lang="nb-NO" sz="1400" dirty="0">
                        <a:solidFill>
                          <a:schemeClr val="tx1"/>
                        </a:solidFill>
                        <a:effectLst/>
                        <a:latin typeface="Calibri"/>
                        <a:ea typeface="Calibri"/>
                        <a:cs typeface="Times New Roman"/>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sz="1400" dirty="0" smtClean="0"/>
                        <a:t>No </a:t>
                      </a:r>
                      <a:r>
                        <a:rPr lang="nb-NO" sz="1400" baseline="0" dirty="0" err="1" smtClean="0"/>
                        <a:t>requirement</a:t>
                      </a:r>
                      <a:endParaRPr lang="nb-NO" sz="1400" dirty="0" smtClean="0"/>
                    </a:p>
                    <a:p>
                      <a:endParaRPr lang="nb-NO" sz="1400" dirty="0"/>
                    </a:p>
                  </a:txBody>
                  <a:tcPr marL="68580" marR="68580" marT="0" marB="0"/>
                </a:tc>
                <a:tc>
                  <a:txBody>
                    <a:bodyPr/>
                    <a:lstStyle/>
                    <a:p>
                      <a:pPr>
                        <a:lnSpc>
                          <a:spcPct val="115000"/>
                        </a:lnSpc>
                        <a:spcAft>
                          <a:spcPts val="0"/>
                        </a:spcAft>
                      </a:pPr>
                      <a:r>
                        <a:rPr lang="nb-NO" sz="1400" dirty="0">
                          <a:solidFill>
                            <a:schemeClr val="tx1"/>
                          </a:solidFill>
                          <a:effectLst/>
                        </a:rPr>
                        <a:t>- </a:t>
                      </a:r>
                      <a:r>
                        <a:rPr lang="nb-NO" sz="1400" dirty="0" smtClean="0">
                          <a:solidFill>
                            <a:schemeClr val="tx1"/>
                          </a:solidFill>
                          <a:effectLst/>
                        </a:rPr>
                        <a:t>Must be </a:t>
                      </a:r>
                      <a:r>
                        <a:rPr lang="nb-NO" sz="1400" dirty="0" err="1" smtClean="0">
                          <a:solidFill>
                            <a:schemeClr val="tx1"/>
                          </a:solidFill>
                          <a:effectLst/>
                        </a:rPr>
                        <a:t>specified</a:t>
                      </a:r>
                      <a:endParaRPr lang="nb-NO" sz="1400" dirty="0">
                        <a:solidFill>
                          <a:schemeClr val="tx1"/>
                        </a:solidFill>
                        <a:effectLst/>
                        <a:latin typeface="Calibri"/>
                        <a:ea typeface="Calibri"/>
                        <a:cs typeface="Times New Roman"/>
                      </a:endParaRPr>
                    </a:p>
                  </a:txBody>
                  <a:tcPr marL="68580" marR="68580" marT="0" marB="0"/>
                </a:tc>
              </a:tr>
              <a:tr h="519282">
                <a:tc>
                  <a:txBody>
                    <a:bodyPr/>
                    <a:lstStyle/>
                    <a:p>
                      <a:pPr>
                        <a:lnSpc>
                          <a:spcPct val="115000"/>
                        </a:lnSpc>
                        <a:spcAft>
                          <a:spcPts val="0"/>
                        </a:spcAft>
                      </a:pPr>
                      <a:r>
                        <a:rPr lang="nb-NO" sz="1400" dirty="0" smtClean="0">
                          <a:solidFill>
                            <a:schemeClr val="tx1"/>
                          </a:solidFill>
                          <a:effectLst/>
                        </a:rPr>
                        <a:t>Storage </a:t>
                      </a:r>
                      <a:r>
                        <a:rPr lang="nb-NO" sz="1400" dirty="0" err="1" smtClean="0">
                          <a:solidFill>
                            <a:schemeClr val="tx1"/>
                          </a:solidFill>
                          <a:effectLst/>
                        </a:rPr>
                        <a:t>of</a:t>
                      </a:r>
                      <a:r>
                        <a:rPr lang="nb-NO" sz="1400" dirty="0" smtClean="0">
                          <a:solidFill>
                            <a:schemeClr val="tx1"/>
                          </a:solidFill>
                          <a:effectLst/>
                        </a:rPr>
                        <a:t> </a:t>
                      </a:r>
                      <a:r>
                        <a:rPr lang="nb-NO" sz="1400" dirty="0" err="1" smtClean="0">
                          <a:solidFill>
                            <a:schemeClr val="tx1"/>
                          </a:solidFill>
                          <a:effectLst/>
                        </a:rPr>
                        <a:t>biological</a:t>
                      </a:r>
                      <a:r>
                        <a:rPr lang="nb-NO" sz="1400" dirty="0" smtClean="0">
                          <a:solidFill>
                            <a:schemeClr val="tx1"/>
                          </a:solidFill>
                          <a:effectLst/>
                        </a:rPr>
                        <a:t> </a:t>
                      </a:r>
                      <a:r>
                        <a:rPr lang="nb-NO" sz="1400" dirty="0" err="1" smtClean="0">
                          <a:solidFill>
                            <a:schemeClr val="tx1"/>
                          </a:solidFill>
                          <a:effectLst/>
                        </a:rPr>
                        <a:t>factors</a:t>
                      </a:r>
                      <a:endParaRPr lang="nb-NO" sz="1400" dirty="0">
                        <a:solidFill>
                          <a:schemeClr val="tx1"/>
                        </a:solidFill>
                        <a:effectLst/>
                        <a:latin typeface="Calibri"/>
                        <a:ea typeface="Calibri"/>
                        <a:cs typeface="Times New Roman"/>
                      </a:endParaRPr>
                    </a:p>
                  </a:txBody>
                  <a:tcPr marL="68580" marR="68580" marT="0" marB="0"/>
                </a:tc>
                <a:tc>
                  <a:txBody>
                    <a:bodyPr/>
                    <a:lstStyle/>
                    <a:p>
                      <a:r>
                        <a:rPr lang="nb-NO" sz="1400" dirty="0" smtClean="0"/>
                        <a:t>No </a:t>
                      </a:r>
                      <a:r>
                        <a:rPr lang="nb-NO" sz="1400" baseline="0" dirty="0" err="1" smtClean="0"/>
                        <a:t>requirement</a:t>
                      </a:r>
                      <a:endParaRPr lang="nb-NO" sz="1400" dirty="0"/>
                    </a:p>
                  </a:txBody>
                  <a:tcPr marL="68580" marR="68580" marT="0" marB="0"/>
                </a:tc>
                <a:tc>
                  <a:txBody>
                    <a:bodyPr/>
                    <a:lstStyle/>
                    <a:p>
                      <a:pPr>
                        <a:lnSpc>
                          <a:spcPct val="115000"/>
                        </a:lnSpc>
                        <a:spcAft>
                          <a:spcPts val="0"/>
                        </a:spcAft>
                      </a:pPr>
                      <a:r>
                        <a:rPr lang="nb-NO" sz="1400" dirty="0">
                          <a:solidFill>
                            <a:schemeClr val="tx1"/>
                          </a:solidFill>
                          <a:effectLst/>
                        </a:rPr>
                        <a:t>- </a:t>
                      </a:r>
                      <a:r>
                        <a:rPr lang="nb-NO" sz="1400" dirty="0" smtClean="0">
                          <a:solidFill>
                            <a:schemeClr val="tx1"/>
                          </a:solidFill>
                          <a:effectLst/>
                        </a:rPr>
                        <a:t>A safe </a:t>
                      </a:r>
                      <a:r>
                        <a:rPr lang="nb-NO" sz="1400" dirty="0" err="1" smtClean="0">
                          <a:solidFill>
                            <a:schemeClr val="tx1"/>
                          </a:solidFill>
                          <a:effectLst/>
                        </a:rPr>
                        <a:t>place</a:t>
                      </a:r>
                      <a:endParaRPr lang="nb-NO" sz="1400" dirty="0">
                        <a:solidFill>
                          <a:schemeClr val="tx1"/>
                        </a:solidFill>
                        <a:effectLst/>
                        <a:latin typeface="Calibri"/>
                        <a:ea typeface="Calibri"/>
                        <a:cs typeface="Times New Roman"/>
                      </a:endParaRPr>
                    </a:p>
                  </a:txBody>
                  <a:tcPr marL="68580" marR="68580" marT="0" marB="0"/>
                </a:tc>
              </a:tr>
            </a:tbl>
          </a:graphicData>
        </a:graphic>
      </p:graphicFrame>
      <p:sp>
        <p:nvSpPr>
          <p:cNvPr id="11" name="Rectangle 10"/>
          <p:cNvSpPr/>
          <p:nvPr/>
        </p:nvSpPr>
        <p:spPr>
          <a:xfrm>
            <a:off x="386427" y="303039"/>
            <a:ext cx="8938101" cy="461665"/>
          </a:xfrm>
          <a:prstGeom prst="rect">
            <a:avLst/>
          </a:prstGeom>
        </p:spPr>
        <p:txBody>
          <a:bodyPr wrap="square">
            <a:spAutoFit/>
          </a:bodyPr>
          <a:lstStyle/>
          <a:p>
            <a:r>
              <a:rPr lang="nb-NO" sz="2400" b="1" dirty="0" err="1" smtClean="0"/>
              <a:t>Confinment</a:t>
            </a:r>
            <a:r>
              <a:rPr lang="nb-NO" sz="2400" b="1" dirty="0" smtClean="0"/>
              <a:t> </a:t>
            </a:r>
            <a:r>
              <a:rPr lang="nb-NO" sz="2400" b="1" dirty="0" err="1" smtClean="0"/>
              <a:t>measures</a:t>
            </a:r>
            <a:r>
              <a:rPr lang="nb-NO" sz="2400" b="1" dirty="0" smtClean="0"/>
              <a:t> risk </a:t>
            </a:r>
            <a:r>
              <a:rPr lang="nb-NO" sz="2400" b="1" dirty="0" err="1" smtClean="0"/>
              <a:t>group</a:t>
            </a:r>
            <a:r>
              <a:rPr lang="nb-NO" sz="2400" b="1" dirty="0" smtClean="0"/>
              <a:t> 1- and 2-laboratory</a:t>
            </a:r>
            <a:endParaRPr lang="nb-NO" sz="2400" b="1" dirty="0"/>
          </a:p>
        </p:txBody>
      </p:sp>
      <p:sp>
        <p:nvSpPr>
          <p:cNvPr id="2" name="TextBox 1"/>
          <p:cNvSpPr txBox="1"/>
          <p:nvPr/>
        </p:nvSpPr>
        <p:spPr>
          <a:xfrm>
            <a:off x="467544" y="4534327"/>
            <a:ext cx="1399742" cy="307777"/>
          </a:xfrm>
          <a:prstGeom prst="rect">
            <a:avLst/>
          </a:prstGeom>
          <a:noFill/>
        </p:spPr>
        <p:txBody>
          <a:bodyPr wrap="none" rtlCol="0">
            <a:spAutoFit/>
          </a:bodyPr>
          <a:lstStyle/>
          <a:p>
            <a:r>
              <a:rPr lang="nb-NO" sz="1400" dirty="0" err="1" smtClean="0"/>
              <a:t>Sign</a:t>
            </a:r>
            <a:r>
              <a:rPr lang="nb-NO" sz="1400" dirty="0" smtClean="0"/>
              <a:t> </a:t>
            </a:r>
            <a:r>
              <a:rPr lang="nb-NO" sz="1400" dirty="0" err="1" smtClean="0"/>
              <a:t>Biohazard</a:t>
            </a:r>
            <a:endParaRPr lang="nb-NO" sz="1400" dirty="0"/>
          </a:p>
        </p:txBody>
      </p:sp>
      <p:sp>
        <p:nvSpPr>
          <p:cNvPr id="10" name="TextBox 9"/>
          <p:cNvSpPr txBox="1"/>
          <p:nvPr/>
        </p:nvSpPr>
        <p:spPr>
          <a:xfrm>
            <a:off x="2051720" y="4534327"/>
            <a:ext cx="1031051" cy="307777"/>
          </a:xfrm>
          <a:prstGeom prst="rect">
            <a:avLst/>
          </a:prstGeom>
          <a:noFill/>
        </p:spPr>
        <p:txBody>
          <a:bodyPr wrap="none" rtlCol="0">
            <a:spAutoFit/>
          </a:bodyPr>
          <a:lstStyle/>
          <a:p>
            <a:r>
              <a:rPr lang="nb-NO" sz="1400" dirty="0" err="1" smtClean="0"/>
              <a:t>Benchtops</a:t>
            </a:r>
            <a:endParaRPr lang="nb-NO" sz="1400" dirty="0"/>
          </a:p>
        </p:txBody>
      </p:sp>
      <p:sp>
        <p:nvSpPr>
          <p:cNvPr id="13" name="TextBox 12"/>
          <p:cNvSpPr txBox="1"/>
          <p:nvPr/>
        </p:nvSpPr>
        <p:spPr>
          <a:xfrm>
            <a:off x="3563888" y="4523176"/>
            <a:ext cx="1170513" cy="307777"/>
          </a:xfrm>
          <a:prstGeom prst="rect">
            <a:avLst/>
          </a:prstGeom>
          <a:noFill/>
        </p:spPr>
        <p:txBody>
          <a:bodyPr wrap="none" rtlCol="0">
            <a:spAutoFit/>
          </a:bodyPr>
          <a:lstStyle/>
          <a:p>
            <a:r>
              <a:rPr lang="nb-NO" sz="1400" dirty="0" err="1" smtClean="0"/>
              <a:t>Desinfection</a:t>
            </a:r>
            <a:endParaRPr lang="nb-NO" sz="1400" dirty="0"/>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1512" r="-21512"/>
          <a:stretch/>
        </p:blipFill>
        <p:spPr bwMode="auto">
          <a:xfrm>
            <a:off x="5251449" y="4822502"/>
            <a:ext cx="1840831" cy="1231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161612" y="4519684"/>
            <a:ext cx="1887055" cy="307777"/>
          </a:xfrm>
          <a:prstGeom prst="rect">
            <a:avLst/>
          </a:prstGeom>
          <a:noFill/>
        </p:spPr>
        <p:txBody>
          <a:bodyPr wrap="none" rtlCol="0">
            <a:spAutoFit/>
          </a:bodyPr>
          <a:lstStyle/>
          <a:p>
            <a:r>
              <a:rPr lang="nb-NO" sz="1400" dirty="0" smtClean="0"/>
              <a:t>Safe </a:t>
            </a:r>
            <a:r>
              <a:rPr lang="nb-NO" sz="1400" dirty="0" err="1" smtClean="0"/>
              <a:t>storage</a:t>
            </a:r>
            <a:r>
              <a:rPr lang="nb-NO" sz="1400" dirty="0" smtClean="0"/>
              <a:t> </a:t>
            </a:r>
            <a:r>
              <a:rPr lang="nb-NO" sz="1400" dirty="0" err="1" smtClean="0"/>
              <a:t>facilities</a:t>
            </a:r>
            <a:endParaRPr lang="nb-NO" sz="1400" dirty="0"/>
          </a:p>
        </p:txBody>
      </p:sp>
    </p:spTree>
    <p:extLst>
      <p:ext uri="{BB962C8B-B14F-4D97-AF65-F5344CB8AC3E}">
        <p14:creationId xmlns:p14="http://schemas.microsoft.com/office/powerpoint/2010/main" val="8756019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smtClean="0"/>
              <a:t>GMO</a:t>
            </a:r>
            <a:endParaRPr lang="nb-NO" dirty="0"/>
          </a:p>
        </p:txBody>
      </p:sp>
      <p:sp>
        <p:nvSpPr>
          <p:cNvPr id="3" name="Content Placeholder 2"/>
          <p:cNvSpPr>
            <a:spLocks noGrp="1"/>
          </p:cNvSpPr>
          <p:nvPr>
            <p:ph idx="1"/>
          </p:nvPr>
        </p:nvSpPr>
        <p:spPr/>
        <p:txBody>
          <a:bodyPr/>
          <a:lstStyle/>
          <a:p>
            <a:pPr marL="0" indent="0" algn="ctr">
              <a:buNone/>
            </a:pPr>
            <a:r>
              <a:rPr lang="nb-NO" sz="4000" dirty="0" err="1" smtClean="0">
                <a:solidFill>
                  <a:srgbClr val="FF6600"/>
                </a:solidFill>
              </a:rPr>
              <a:t>Legislation</a:t>
            </a:r>
            <a:r>
              <a:rPr lang="nb-NO" sz="4000" dirty="0" smtClean="0">
                <a:solidFill>
                  <a:srgbClr val="FF6600"/>
                </a:solidFill>
              </a:rPr>
              <a:t> for </a:t>
            </a:r>
            <a:r>
              <a:rPr lang="nb-NO" sz="4000" dirty="0" err="1" smtClean="0">
                <a:solidFill>
                  <a:srgbClr val="FF6600"/>
                </a:solidFill>
              </a:rPr>
              <a:t>biological</a:t>
            </a:r>
            <a:r>
              <a:rPr lang="nb-NO" sz="4000" dirty="0" smtClean="0">
                <a:solidFill>
                  <a:srgbClr val="FF6600"/>
                </a:solidFill>
              </a:rPr>
              <a:t> </a:t>
            </a:r>
            <a:r>
              <a:rPr lang="nb-NO" sz="4000" dirty="0" err="1" smtClean="0">
                <a:solidFill>
                  <a:srgbClr val="FF6600"/>
                </a:solidFill>
              </a:rPr>
              <a:t>factors</a:t>
            </a:r>
            <a:r>
              <a:rPr lang="nb-NO" sz="4000" dirty="0" smtClean="0">
                <a:solidFill>
                  <a:srgbClr val="FF6600"/>
                </a:solidFill>
              </a:rPr>
              <a:t> </a:t>
            </a:r>
          </a:p>
          <a:p>
            <a:pPr marL="0" indent="0" algn="ctr">
              <a:buNone/>
            </a:pPr>
            <a:r>
              <a:rPr lang="nb-NO" sz="4000" dirty="0" smtClean="0">
                <a:solidFill>
                  <a:srgbClr val="FF6600"/>
                </a:solidFill>
              </a:rPr>
              <a:t>+</a:t>
            </a:r>
            <a:endParaRPr lang="nb-NO" sz="4000" dirty="0">
              <a:solidFill>
                <a:srgbClr val="FF6600"/>
              </a:solidFill>
            </a:endParaRPr>
          </a:p>
          <a:p>
            <a:pPr marL="0" indent="0" algn="ctr">
              <a:buNone/>
            </a:pPr>
            <a:r>
              <a:rPr lang="nb-NO" sz="4000" dirty="0" err="1" smtClean="0">
                <a:solidFill>
                  <a:srgbClr val="FF6600"/>
                </a:solidFill>
              </a:rPr>
              <a:t>Legislation</a:t>
            </a:r>
            <a:r>
              <a:rPr lang="nb-NO" sz="4000" dirty="0" smtClean="0">
                <a:solidFill>
                  <a:srgbClr val="FF6600"/>
                </a:solidFill>
              </a:rPr>
              <a:t> for GMO</a:t>
            </a:r>
            <a:endParaRPr lang="nb-NO" sz="4000" dirty="0">
              <a:solidFill>
                <a:srgbClr val="FF6600"/>
              </a:solidFill>
            </a:endParaRPr>
          </a:p>
        </p:txBody>
      </p:sp>
    </p:spTree>
    <p:extLst>
      <p:ext uri="{BB962C8B-B14F-4D97-AF65-F5344CB8AC3E}">
        <p14:creationId xmlns:p14="http://schemas.microsoft.com/office/powerpoint/2010/main" val="2836205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tel 1"/>
          <p:cNvSpPr>
            <a:spLocks noGrp="1"/>
          </p:cNvSpPr>
          <p:nvPr>
            <p:ph type="title"/>
          </p:nvPr>
        </p:nvSpPr>
        <p:spPr>
          <a:xfrm>
            <a:off x="1763688" y="250721"/>
            <a:ext cx="7048400" cy="1043608"/>
          </a:xfrm>
        </p:spPr>
        <p:txBody>
          <a:bodyPr/>
          <a:lstStyle/>
          <a:p>
            <a:pPr eaLnBrk="1" hangingPunct="1"/>
            <a:r>
              <a:rPr lang="en-US" sz="3200" noProof="0" dirty="0" smtClean="0"/>
              <a:t>Genetically modified organisms</a:t>
            </a:r>
            <a:r>
              <a:rPr lang="en-US" sz="3200" dirty="0"/>
              <a:t> </a:t>
            </a:r>
            <a:r>
              <a:rPr lang="en-US" sz="3200" dirty="0" smtClean="0"/>
              <a:t>GMO</a:t>
            </a:r>
            <a:endParaRPr lang="en-US" sz="3200" noProof="0" dirty="0" smtClean="0"/>
          </a:p>
        </p:txBody>
      </p:sp>
      <p:sp>
        <p:nvSpPr>
          <p:cNvPr id="9" name="Plassholder for innhold 2"/>
          <p:cNvSpPr>
            <a:spLocks noGrp="1"/>
          </p:cNvSpPr>
          <p:nvPr>
            <p:ph idx="1"/>
          </p:nvPr>
        </p:nvSpPr>
        <p:spPr>
          <a:xfrm>
            <a:off x="1475656" y="1340768"/>
            <a:ext cx="7488832" cy="4968552"/>
          </a:xfrm>
        </p:spPr>
        <p:txBody>
          <a:bodyPr/>
          <a:lstStyle/>
          <a:p>
            <a:pPr marL="57150" indent="0" eaLnBrk="1" hangingPunct="1">
              <a:spcBef>
                <a:spcPts val="1200"/>
              </a:spcBef>
              <a:buNone/>
            </a:pPr>
            <a:r>
              <a:rPr lang="en-US" sz="2000" noProof="0" dirty="0" smtClean="0"/>
              <a:t>Genetically modified organisms are in addition governed by its own regulation</a:t>
            </a:r>
          </a:p>
          <a:p>
            <a:pPr marL="57150" indent="0" eaLnBrk="1" hangingPunct="1">
              <a:spcBef>
                <a:spcPts val="1200"/>
              </a:spcBef>
              <a:buNone/>
            </a:pPr>
            <a:r>
              <a:rPr lang="en-US" sz="2000" u="sng" noProof="0" dirty="0" smtClean="0"/>
              <a:t>Definitions (gene technology law)</a:t>
            </a:r>
            <a:endParaRPr lang="en-US" sz="2000" noProof="0" dirty="0" smtClean="0"/>
          </a:p>
          <a:p>
            <a:pPr marL="400050" eaLnBrk="1" hangingPunct="1">
              <a:spcBef>
                <a:spcPts val="1200"/>
              </a:spcBef>
            </a:pPr>
            <a:r>
              <a:rPr lang="en-US" sz="2000" noProof="0" dirty="0" smtClean="0">
                <a:solidFill>
                  <a:srgbClr val="FF0000"/>
                </a:solidFill>
              </a:rPr>
              <a:t>Genetically modified organisms</a:t>
            </a:r>
            <a:r>
              <a:rPr lang="en-US" sz="2000" noProof="0" dirty="0" smtClean="0"/>
              <a:t>: microorganisms, plants and animals where the </a:t>
            </a:r>
            <a:r>
              <a:rPr lang="en-US" sz="2000" i="1" noProof="0" dirty="0" smtClean="0"/>
              <a:t>genetic composition has been altered by the use of gene- or cell technology </a:t>
            </a:r>
          </a:p>
          <a:p>
            <a:pPr marL="400050" eaLnBrk="1" hangingPunct="1">
              <a:spcBef>
                <a:spcPts val="1200"/>
              </a:spcBef>
            </a:pPr>
            <a:r>
              <a:rPr lang="en-US" sz="2000" noProof="0" dirty="0" smtClean="0">
                <a:solidFill>
                  <a:srgbClr val="FF6600"/>
                </a:solidFill>
              </a:rPr>
              <a:t>Gene technology</a:t>
            </a:r>
            <a:r>
              <a:rPr lang="en-US" sz="2000" noProof="0" dirty="0" smtClean="0"/>
              <a:t>: techniques that involves </a:t>
            </a:r>
            <a:r>
              <a:rPr lang="en-US" sz="2000" dirty="0" smtClean="0"/>
              <a:t>hereditary material</a:t>
            </a:r>
            <a:r>
              <a:rPr lang="en-US" sz="2000" noProof="0" dirty="0" smtClean="0"/>
              <a:t> isolation, characterization, modification and insertion into living cells or virus.</a:t>
            </a:r>
          </a:p>
          <a:p>
            <a:pPr marL="400050" eaLnBrk="1" hangingPunct="1">
              <a:spcBef>
                <a:spcPts val="1200"/>
              </a:spcBef>
            </a:pPr>
            <a:r>
              <a:rPr lang="en-US" sz="2000" noProof="0" dirty="0" smtClean="0">
                <a:solidFill>
                  <a:srgbClr val="FF6600"/>
                </a:solidFill>
              </a:rPr>
              <a:t>Cell technology</a:t>
            </a:r>
            <a:r>
              <a:rPr lang="en-US" sz="2000" noProof="0" dirty="0" smtClean="0"/>
              <a:t>: techniques for generation of living cells using new combinations of genetic material by fusion of two or more cells. </a:t>
            </a:r>
          </a:p>
          <a:p>
            <a:pPr marL="400050" eaLnBrk="1" hangingPunct="1">
              <a:spcBef>
                <a:spcPts val="1200"/>
              </a:spcBef>
            </a:pPr>
            <a:endParaRPr lang="en-US" sz="2000" noProof="0" dirty="0" smtClean="0"/>
          </a:p>
          <a:p>
            <a:pPr marL="400050" eaLnBrk="1" hangingPunct="1">
              <a:spcBef>
                <a:spcPts val="1200"/>
              </a:spcBef>
            </a:pPr>
            <a:endParaRPr lang="en-US" sz="2000" noProof="0" dirty="0" smtClean="0"/>
          </a:p>
          <a:p>
            <a:pPr marL="400050" eaLnBrk="1" hangingPunct="1">
              <a:spcBef>
                <a:spcPts val="1200"/>
              </a:spcBef>
            </a:pPr>
            <a:endParaRPr lang="en-US" sz="2000" noProof="0" dirty="0" smtClean="0"/>
          </a:p>
          <a:p>
            <a:pPr marL="400050" eaLnBrk="1" hangingPunct="1">
              <a:spcBef>
                <a:spcPts val="1200"/>
              </a:spcBef>
            </a:pPr>
            <a:endParaRPr lang="en-US" sz="2000" noProof="0" dirty="0" smtClean="0"/>
          </a:p>
          <a:p>
            <a:pPr marL="400050" eaLnBrk="1" hangingPunct="1">
              <a:spcBef>
                <a:spcPts val="1200"/>
              </a:spcBef>
            </a:pPr>
            <a:endParaRPr lang="en-US" noProof="0" dirty="0" smtClean="0"/>
          </a:p>
        </p:txBody>
      </p:sp>
      <p:sp>
        <p:nvSpPr>
          <p:cNvPr id="3" name="AutoShape 2" descr="data:image/jpeg;base64,/9j/4AAQSkZJRgABAQAAAQABAAD/2wCEAAkGBhAPDw8QEA8QDw8QDw8QDg8PDw4PDxAQFRAVFRQQFBQXHCYeFxkjGRQUHy8gIycpLTAsFR4xNTAqNSYrLCwBCQoKDgwOGg8PGikkHyIsKSksLCwsKSwpKS8sLCwsLyksLCwpLCwqLC4uKSwsKSkpKSkpLi8sKS0sKSksLCwsKf/AABEIAMIBAwMBIgACEQEDEQH/xAAbAAACAgMBAAAAAAAAAAAAAAABAgADBAUGB//EAEgQAAEDAwEEBwQFCgMHBQAAAAEAAgMEERIhBTFBUQYTImFxgZEyUqGxFEJicsEHIzNTgpKistHwJMLhFlRjc3SD8SU0NWSj/8QAGQEBAAMBAQAAAAAAAAAAAAAAAAECAwQF/8QALhEAAgIBAwIDBwQDAAAAAAAAAAECESEDEjEiQTJx8BNRYZGx0eEEUoGhM0Jy/9oADAMBAAIRAxEAPwDiEVFF6B45FLIgI2QCoo2UsgBZEBGyKEC2RsipZACyiNkbIAKWRsjZACyIClkQEAFLJrKWQAsoAmspZACylk1lLIAWWw2Jsl1VPHCzQvPadvDGDVzz4D8FggLtOh7RT0tRVH2pHdRGeTWgOeR4ktH7KlK8Foq2dUyWJjoqaKzIIGlzvutFy5x4knUnvK806RVxqKiWRxya89gb29Vbsj0+JK30G0L0m0Zj9ZjKdv8A3XWd/CHLkqV12GF3txAuhOt3wnezvLSt1BZh37DWk1T7Bo5cgKZ57QuaV5PtDjASeOtx/rpjVVMJG4m4IN2ni13MJpocha5B0LXDe1w3OCy2v69heQBNHZtQ0cRYWmHcePeo8aruv7Mb2O+xh7P2w+MdRKyKSxJaJIw4OHNrhZw8LoVmzKWbUMkpn8HwuEjL98b7G37SlVSCQWOhGrXDe08wqKapIJZJ7Y48HD3gq3vVPn6/k1UnHK49f0aOvpHRkh+ovZsrAcXeR3eBWL9DcfZGWnC5812LowQQQCDvB1BWsl2Q5jhJTuLHNNw25Fj9l28LP/rJ0Q1TnOpd7vwKi6g9Lqtuj4onOG8vo6Zzj3k4a+KiVpmvtH7ixRNZSyg4iWURUQgCNkbKWQAsomspZAABGyKlkALI2RARsgFsjZGyNkAtk1kQEbKQLZSyYBGyAUI2RsjZALZGyaygCAFl0XSCr+j0VHAND1AlePtSkv8Ak4ei5/G+nE6BWflIrbVkkY3RBkQ8GNDfwWmnzZrpK2bGOa2yoxfWese7xbFEB85QtNKHDF8ZxljOUZ7/AHT3H+iyNpksodlkbgyokeO6SYNy/wDyHqq2G4Uyz1L3meo+umO4te1sjNGvBNvcd9Znl+Kpu5j2yxgF7L9k7pGH2oz3EIwv6t5af0Ux15Mlt2XedvnzV747Eg7wSPRTPNTXpmMcdD9IkjWua2WPWKS+N9SxwOsbu8LEqqQSCx0I1a4b2nmFkQTNhc7MXgl0l0uYn/Vnb4Hf581dPTlji0623EbnDg4dxUSW5bl/JMXtdfI1NNVFp6uTR448HDg4LOsq6yiEjbHQjVrhvaf74LHpaotPVyCzxx4OHvDmo8fn9fyW4yuPoZmKisCizJNfZRMFLKCQWUsijZAAI2RsiAgBZSyKNkAtkbJrIgIBbIgI2RspALKWTWRsgFsjZNZGyAWyNk1lLIQLZGyZEBALipinsjZAXbMhzngb700TfWRoXKdMq/rK6odf2p5D/GV2mwR/i6c8pmO/ddl+C8y2hNnO483k/FaQ7nV+nXJ6NXMHU0TCLgUMQI++6R5+DlqaLsExk6t0He36rv771t68/nGs/V09I3y+jRn5krWV8VsZB9XR/ew/0OvqpWJU+Gcuplui+WEPaWncRb/VNBMXss4kzRWZLe5L2bmS+FrN9EYX5AFJMTG4TNGRaCJG+/Efab5bwkeluMuCj6laHLL6HUHeEaJ98aZ28ZfQ3m5JF7mmPmSW95VmI0IN2uAcx3vNO4/MeIKqnpw9trkG4LXDe1w3OHeozCVMYkhsVjVlCJG2Ojhqxw3tPP8A0WdHOZmuc4WnjsKkXJz92oHcdL9/JLiolGuOCYs0JqZmdl0b3Eb3NDi094IUW7JA3keqKtvmW2R9xrbI2RARssSRbI2RARsgBZGyNkbKQLZGyYBGyAWyICYBGyAWyNk1kbIQLZGyayeKEucGtBc5xAa0C5JJsABzQFYC2g2GWAOqHdTcXbFa85HMt+oO92vIFbcU8ezW3OMlda5OjmUotubwMnfw4czo6uZ2V3WeZGiRryS9r2uF8gePI33ELSMMbpcF6UfEBtVTMcRgX4tDjc5aE27gde7iFc7pM6MfmqUjv6r+gWuq83hpBGTCSwWDRrvabcCPwV1NtWUgWmlFwbDrH3FtCw67wdPRapx23FcELU2yqsdhX/lCqQXAsY3GxDXQsJI4nULEf+Ue/wCkpKSTxp2sPqyxV22GSVLBlI5z2XMZe4usTvbc8Db5JNnbRZOzCanp5HNGJ6yBjX6aG7mWdcd5VNya4NVqR7oVnTShkvnRPjtvdTVDtO/GQO+avi2rs+X9HWGI+7VQuYP348h8AsLauwKdzHOp4OpmGrcZXOidzaWvBIv95c5s/o42pDgydkMrSbwytkF+dnNBtY8CqYZdLTkeibNpi1/WtfHKxkczy+GWOQC0Lzc4m7fMBeSx9qUd7/xXV7F6LVVNJLNIwGKOlqyZY5GSMBMD2NBxOly8b1zexIesqYW+9KwergpRtpxUU6PRNrgsr6hh4dWB90RMb8C0hAsvcEXB0I5rWdIelHW7TnjdDGzq6qqjbLHmHPaJC1uYJsT2QbgDeVkHpXQB7mPFVC5ri0m0U7bg2uLYmyim0mck9KW515i0l43mM8PZPNv1T+Cz8Vr63aVE8NfFVBz2kDB0UkbnNJsRxFxv381nsqIsWl88THEXxe5wd47rK7i5K/XwMdrjKq5yY0J6t3Un2SXPgPInV8XyIWWAsatngc230iMOBDmOaXEteNx3IN2k0xtktcu0c1tuy/j5cfNW2ucfivp+CNrjLz+v5LZA9jmzRW62O9gfZkYdHROHEEXUqauPFr4jdsguxhN3xm9nMeN9wdO/1WPCZ6h2MbDzNrDEe85x0aO8my3Oz6SGk7QxqKneHEXgiPNoP6R3edPFV8KqRr7NJ3ISm6EVkrGydXbMZDIgOtzIURnmdI4ve4uc43c5xuSUVHtGX9r8DQgI2URssjIFkbJgEbIBQEQE1kQEIFARATWRsgBZEBEBNZAKAjZMGohqAWy6XZeNBTGtkF55AW0jTvaDoZLczqB3X5rU7J2f18zIybNJvIfdjaLvPoD52Vm0tpfTNotYNIKZpkxHstbGLMb64+ivCNvJrpx7lNY5255vIe1IftHh/fJU0rQfzLiGtc4mB7jZsUx3sJ4Mfa3cbFVNqc3Ene5x0O9rvcP4Kx0QcCCLgixC0k5Rln0jCTWoAsIJBBDmktc07w4GxBWNPHgS/c11s/sO4SeG4HuWxBMjTfWaJl3HW88I063ve24B5ix4KvEEcwR4ghV8DtcesFV1KmVsN/EaEXBsfHiO9avatKY3CoZpYjrQPQP/AAP/AJWbHeN2B1AB6s8XMvctJ4ubfzCzcQRwII8QQUktr3R49YJjLszHpKgSMDh5jkeIWq25stzXfSYdJG6yAfWA+sO8DfzCLQaSa2phf7PHTl4j4hb5uoBGoOoIVJLujRPazW021WzbP2hILBzaUMcORfPELjuIuua/J5SdbtKjbw+kRX8A8ErodrbKbT0G0ZWaNnko4gz3XZSyPt3HBqx/yU0tqzrTuhinl82xOI+NlaPFnbp0oYOiraSimke+Sijyc97y+GWaF5JcTlqXNvryWE/opsx3+9xH/szD17JWYGo4qqbRye1l7zX/AOxVDwqJP2oCPk4q2Xo3TG2UrpMRYXYRosvFHFXWow9VswhseBvssHiRdMygYDcgHu3D4LMxUxR6kiHNsGRxDdzRqGNAa2/Ow0v370LJ8VMVmUsSyisxQQGjARDU1lLKCQWRARsmsgBZENRATWQC2RATgI2QCgI2TBqYNQChqICYNTBqkgzYagU1HUT7nSWgj8NHPP8AIFpeiIJp62oO+WWOnYe4Avf8LKdPazqoKaAaERCRw+1IcvkWqzZMgg2ZQNI/TOqah5G8fnBG0kcuwVsk9tI6X0adhnp9c2i5tZzffby+8OBTUs2QGt+R3X5+Y4rJbYi41B3EbisWqp8bvaN+rwN9x9cd/McVEZKS2S/j4HFJU9yMgtILXNOL2ODo3b7OHzHAjkn7JAe0Ytc7F8f6ma1zH90+008tOCSnlyHC4sdNxB3OHcn9hxfjm0twmjG98d97ftt3tPNFi4SDz1RK6inzba+LgbscN7XDcf75qqknvoQGm9i0fUfvLR9k7x6LNDbWGQeC0OY8WtIw7njlyI4EELFracj840EkWEjQSC9gO8fabvCRw3CXHrIeeqIa6hbNGWHS+rXcWuG5wWt2LVuY51PLo5psPHfYdx3hbmmkyA1voCDwc07njx+YK1+3dmF4EsY/OxjUDe9m8t8RvHmq1te2RonuWB+m5x2ZAzjNWSP8WxxNaPi9yv6BUXVUlZMRYujZC3xkeL/wtcsXpblI3ZcJ1c2kbM/70zy/Uc8cV030X6PRU8O50jnTP8AMWf5laqidbdadGuxRxT4o4rI5CvFTFWYo4oQV4o4qzFTFAV4o4qzFTFAV4qK3FBSDn8UbJgEbKpYUBMAiAmDUAoanARDVbDA57g1jS5x0DWgknyQFQCOKo2jtaCnu3ITyjeyNw6ph5OkHtHuZf7wWmdX1M57LDj7rRgz+p81dRbNVpN5eDf8AWN5j1V0bMtxHrZc2+KdgDS4RPcRYjtMDdx77g29Ve7o5Uu9qtA/YeVpsiuQowfc6VlCT9aPzkYPmVfHsSZ2jWB19Ow+N/wAiuE2jsSWnALqhsmZLWkCRuDrXubjx9Fs+j3RKubW0hdJDJEKmB0hZOy/VtkDnHE2J0B4KrUSy04Pua78pVZnXTNB7LH9W3wZ2R8l2E9GPo1BGRYx0FPrxBeDIf515p0gqDLVSO96Rx9XLuukHS+ppqp8ApoJ4YWU8TA+IZgMp4wR1jCH778Uld4NtSNwSA0PhO67TqWjcebmcj3f+VsIXh4Dmm4/vQ8itZD0zpJBaalqKcneYz18fji6zh+8VY2qp7501VFJc2LDlG89zmOG/7QJVq388/U4ZacoeRZPAYzk3RnnaMnf+yeI4LNgkDhcaEaEcQU1PKJGnTdo9pGrb8D3LCkiMDg5urDoPngT62Knxra+Vx9vsZeHqXHrJlDsdguDYy4uic49mGY72nlHJYA8nWKuZrwIIJBB3tcN4Pei3GRnBzXAgg8RxBVYkcHWeS57W6k6maFosJO97Bo7m2xVUtyruiX0u+xgviMMjcQMHuOB3Brzvh+67QjkQtxQRCZ0YbueQPAX19NfRVz0zZGFjtWuHD4EHnuN1ldH6aWNkj3C8usUR0tI86CYDhcEXHNpU+NZ5ReMerHDEptm/TtpzSW/NteI2ngGRgNHl2brJ2tVCWZzm+wLMj+40Wb67/NbSeFtDTCBv6eVv508WRnePF3yvzC0YaqSlbxwb6suxXijirMUcVQwKsUcVZipihJXijirMVMUFFeKOKsxUxQUV4qKyyiCjnAEbJgEwahIoamDUwCytn7PdPI2NlrnUuPstaPae48gEAKDZ7pi6xDGMGUsr9I42e84/IbytXtHbDqgvpaC8dPa09Q7SWcfaI9lnJg87q3pLtgTObQUZDadj7Pkccevl3GWQ8Gj0CbZ9O2NvVhpY5htI13tB/M878DyV9rirNcafmY1LsljGCOzXkuDo3uDRaXdg7T2HDTXcSDxWdA4EAgW3gt90jQtPeCrDGCCDqDoVU51iXk66Cb7TdA2fx+q7yKv418Uczk1K3wyvaNLnGbC7m9oDnpq3zH4I7LnzYATdzbAn3hbsu8x8is0Bagt+j1F90b9/INJ/yu+DlSOVRL5su2/TZ07+bLPH7O/4XWx6H1ObYn8WRzX8Y4Xn8AU7owQQdxBB8DoVqehkhjdWwu3x09W4eVPIw/5VVGsMtHn1s6lo5yNH8S9h2xSRGpqC6Jj/AM68HLLgbcCCNy8l2PFlWwDnPGP4wvXtoazTHnLKf4yrSwzo/UcI1NRsSF47BfAfsiOVn7rgD/EubqvydTFxdDURSkkmzj1D7nudZvoV2gamDU3MwhqOPBzOzxX0elQyohNrMqWh4NvdcRo9vr5qxnS6oOTJ4KeqZcjJ0XVPcL78o8Supp6qSP2HvZzDXEA+I3FX/T8v0kNPL3vgjDv3mWKt7S+UTGUE2657djlNj7Sa1zjIx/Vm92NcA/ucCQQSNx5rdvfTygGP6SyRpyicWMOLxuOm8cCOIJW0bVU/+5Q3+y54+BunO1APYhYzzJ/orS1IyzWSsYwVrsYmyNnl4H5ogu3R9odW8EhzGje5ml2m+424LdvrI6UdnGWoAs0Czo4e8n6zu4ea1L6+QgjLEHeG2bfuNtSscNWU57mWi1FVEksjnuLnEuc43c46knmlxVmKOKoUorxRxVmKmKixRXipirMUcUsmivFHFWYqYpYorxUxVmKOKgmirFFWYqJYo5kBMAiAmAVzMACyOkG0DQ0ghjNqusAzPGOM6tZ3ado/6K3ZsLS/J/6OJplkvuIbub5uIHmVyVRXOrKyeofdzWHFoHEk628vmtIRtm2mkupmx2Js4MZkRq8W193/AF3rOmZoDuc3SOQ3PZ/VSa6s5HhdGjqWSDsHdvbuc3uI4LJxRTaefkYanXkqife4ILXtNnsO9p5H+qZzDoRa4vYHc4EWcx3cRp/4VckIGt8XNH5t5uWgfqpBvx5O4HxuLqeUPB0LXDR7D7TTyP8AVS1t6o8FE93TLkrp7NIbrg4ExF2+wNnRu+006eFik2rR9ZGbC7mXcO8fWb5j8FdNCOJxBIOf6qQezL4cHdx7lfA8kEOGL2nGRvuuH4cQeRCmX74iP7WYWxqnOMA6uZZpPvN+q7zHxBWI2Ex18xGjZaCsd4n6M8EerQVHf4WpHCJ/wa46/uut5Fbaqo8ndYBqynrWu+6+meP5g31VWkna7muk8nnnRSny2jSj/wCzF/OF6fOLvf8Afd/MVw3QajvtKl/6iP8AmC7yQdp33j81E8HRr5orDUQ1OGohqzs56FDUQ1OGpg1RZNFeKYNThqOKiy1CYo4p8U2KWKKw1HFWYo4qLJorxUxVuKmKE0V4o4qzFTFBRXijirMVMUBXipircVMUBViorcVFAOVBQ69o+s31C45slVLuikf3vcQ30CvZBUvcWw9WC0DIOABB3W9QV0qCJ9mk6bOn27tAQUJIPancTcfq2XA/iLvQLA6K7OtTMcW5GTKQ6X9o6fABa3p7OQ6OnBv1TI4vFzWgOPm6580+15aiOfqKd9jDFEwNEjWDssbkbkjXXcr4WDVx6aN3U7HIIcy7HDcdWuHgfwKEO0nM7MwNv1jR/M0bvELnx0i2tT+0Jw3vBkZ+IWTF0/lkBE9LDKADdxi6qRum/JlvjdTafi/Jzv8ATOOYv7HVxlrgCCHNI0IsQR+Kx54XNLS0gYjFjjYC1/0ch4s5O3hc3QbcjyJif1Tib4P1jd47rHv0/BdRs2u649WWYykaRmxEn3D9bw39yinDPKMJRbdPD9fMtp5Q8HSxBxkY7e08Wn+9VU5nVm4vkxu6xJmgFyf24/i09yFVSuicHN7Lm9kF9wAL/opNL433H6p7lkxSCVt23ZIxwNj7UUg4Ef3cHvTEcrwsrl47oxtr0glhyb2i3tstrk22rfMfgruj1T1tNUi93R0szSebS0BjvMH1BUpHYEC2Mb3ENaN0U1snQeFu008Qe5PsHZpjnrwNGGhkLBws+eMY+Ry8nKtV0vzRrp5kmjXfk92d/j4HW9l4d6arfWus3odszqusmI9iKR1+/A2WKGqmq+rB06maFDUwamDUwasrM6EATBqcNRDVBNCBqYNThqIagExRxVmKOKgkrxRxVmKNkBXijinxRxQFeKOKsxUxQFeKOKsxUxQkrxRxVmKmKArxQVuKiA5ARrX7Jjx2jifZeST4C0nyyW1YQQCNQQCDzBWIyntWGT3aSof5iNzP8wXTH3GEeUcjWE1O0oWnXrKmMHzkF1v4YW1VRWOexha2d7WkDU9t2/yAWl6Mx57Xo/8AqGH0N/wV2zRPUB8UfYjfI98smoLg47r8BbhxVpSa4OrWVpFtRTwOlEVPCJXX7bgS1je4Eb/ktp/shCRrcE+0Abj471tNmbKjgZiwfedxKzw1U3s5PI5odBICfacwcxrZXS9FpYWERXq4/wBWCHWHEhp7bfSy6INTBqlarRarxLJoaPb1SwBh/wASxosaeqBMrByY/wBq3ddEVsbnZwB0TgA3CR12j/hPd7vuk+yeJC6TrQ6wkYyYDd1gu4eDx2h6q6LZdE83JfC478x1jD+0NfULRa0O6+wenu7+XvX3Rrm7NdPC6aNhey2NSxhaZo8DkHY7xIw9oEbxe1wVvujFK99NOXt7bnRxZAdmQWEnWMPFrgWH4cE+zejUccwmbWR4BtiBIMi21mtNzqAdQTqNy27tr0tNG2OAB+ORaxl8AXOLiS7xJ0HwWOpOKpLPrg00tNp7pY9coxtqBtNTdUP0k1rjkwG5PmRb1XOhqyKqpfK8vebuPkAOAA4BVgLG28stJ2xQ1MGpgEwCggQNTBqcBEBAIGpg1OAjZCRMUbJ8UcUAmKOKfFHFQBMVMVZijigK8UcVZipihJXijinxRxQFeKmKsxUxQFeKisxUQHB7Lfa8fLtR39wnd+y649Fnuh7FQ/3aSZv7z4v6LArYyxwkaLkEv46i1pGeY7Q72lbeGzoKq2oNK4gjiM4zddrVSTXc5dJ5p9jh+hkf/q1MeUh/lK67ZdII4o22AODcrC3asL/Fc70NjttSlP8Axmj1Nl2DWWWc8M6tbNADU4aiGpw1ZGNChqYBMAmDVBahQE4CIanDVBIoCYBMGpg1QSKGpg1MGpg1AKGpg1MGpg1CRA1MGpg1MGqAIGpg1MAmDUJExRAThqIagExRxVmKOKArxRxT4o4oBMVMU+KOKATFTFPijihJXipZWYqYoCvFRWWUQHEVI0b/AMxnxNj8CR5q3o//AO2m7qeoA8BLYBRRdv8AovM49P8AyHP9GP8A5Gm/58f8wXXP9p33j81FFTV5OvU4QQmCiiwMhgmCiigsOEwRUUEjBMFFEAwTBRRQSMEQoogGRCiiEjBMFFEAUVFEAQioohIVEVEBEVFEBFFFEBFFFEBFFFEB/9k="/>
          <p:cNvSpPr>
            <a:spLocks noChangeAspect="1" noChangeArrowheads="1"/>
          </p:cNvSpPr>
          <p:nvPr/>
        </p:nvSpPr>
        <p:spPr bwMode="auto">
          <a:xfrm>
            <a:off x="1115616"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92881" y="698575"/>
            <a:ext cx="1766020" cy="1139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04" r="48200"/>
          <a:stretch/>
        </p:blipFill>
        <p:spPr bwMode="auto">
          <a:xfrm>
            <a:off x="118228" y="2215431"/>
            <a:ext cx="1141404" cy="1962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4">
            <a:extLst>
              <a:ext uri="{28A0092B-C50C-407E-A947-70E740481C1C}">
                <a14:useLocalDpi xmlns:a14="http://schemas.microsoft.com/office/drawing/2010/main" val="0"/>
              </a:ext>
            </a:extLst>
          </a:blip>
          <a:srcRect l="14679" r="45950"/>
          <a:stretch/>
        </p:blipFill>
        <p:spPr bwMode="auto">
          <a:xfrm>
            <a:off x="110448" y="4251212"/>
            <a:ext cx="1132416" cy="17477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14835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500" y="1267684"/>
            <a:ext cx="7388820" cy="5170646"/>
          </a:xfrm>
          <a:prstGeom prst="rect">
            <a:avLst/>
          </a:prstGeom>
          <a:noFill/>
        </p:spPr>
        <p:txBody>
          <a:bodyPr wrap="square" rtlCol="0">
            <a:spAutoFit/>
          </a:bodyPr>
          <a:lstStyle/>
          <a:p>
            <a:pPr>
              <a:lnSpc>
                <a:spcPct val="150000"/>
              </a:lnSpc>
            </a:pPr>
            <a:r>
              <a:rPr lang="en-US" sz="2000" b="1" dirty="0" smtClean="0"/>
              <a:t>Central regulations</a:t>
            </a:r>
            <a:endParaRPr lang="en-US" sz="2000" u="sng" dirty="0" smtClean="0"/>
          </a:p>
          <a:p>
            <a:pPr marL="285750" indent="-285750">
              <a:lnSpc>
                <a:spcPct val="150000"/>
              </a:lnSpc>
              <a:buFont typeface="Arial" pitchFamily="34" charset="0"/>
              <a:buChar char="•"/>
            </a:pPr>
            <a:r>
              <a:rPr lang="en-US" sz="2000" dirty="0" smtClean="0">
                <a:hlinkClick r:id="rId2"/>
              </a:rPr>
              <a:t>Regulation on confined use of genetically modified micro organisms</a:t>
            </a:r>
            <a:r>
              <a:rPr lang="en-US" sz="2000" b="1" dirty="0" smtClean="0">
                <a:hlinkClick r:id="rId2"/>
              </a:rPr>
              <a:t> </a:t>
            </a:r>
            <a:r>
              <a:rPr lang="en-US" sz="2000" dirty="0" smtClean="0"/>
              <a:t>(GMM-regulation)</a:t>
            </a:r>
          </a:p>
          <a:p>
            <a:pPr marL="285750" indent="-285750">
              <a:lnSpc>
                <a:spcPct val="150000"/>
              </a:lnSpc>
              <a:buFont typeface="Arial" pitchFamily="34" charset="0"/>
              <a:buChar char="•"/>
            </a:pPr>
            <a:r>
              <a:rPr lang="en-US" sz="2000" dirty="0" smtClean="0">
                <a:hlinkClick r:id="rId3"/>
              </a:rPr>
              <a:t>Regulation on confined use of genetically </a:t>
            </a:r>
            <a:r>
              <a:rPr lang="en-US" sz="2000" u="sng" dirty="0" smtClean="0">
                <a:solidFill>
                  <a:srgbClr val="0000FF"/>
                </a:solidFill>
                <a:hlinkClick r:id="rId3"/>
              </a:rPr>
              <a:t>modified </a:t>
            </a:r>
            <a:r>
              <a:rPr lang="en-US" sz="2000" u="sng" dirty="0" smtClean="0">
                <a:solidFill>
                  <a:srgbClr val="0000FF"/>
                </a:solidFill>
              </a:rPr>
              <a:t>animals </a:t>
            </a:r>
            <a:r>
              <a:rPr lang="en-US" sz="2000" dirty="0" smtClean="0"/>
              <a:t>(animal regulation)</a:t>
            </a:r>
          </a:p>
          <a:p>
            <a:pPr marL="285750" indent="-285750">
              <a:lnSpc>
                <a:spcPct val="150000"/>
              </a:lnSpc>
              <a:buFont typeface="Arial" pitchFamily="34" charset="0"/>
              <a:buChar char="•"/>
            </a:pPr>
            <a:r>
              <a:rPr lang="en-US" sz="2000" dirty="0" smtClean="0">
                <a:hlinkClick r:id="rId3"/>
              </a:rPr>
              <a:t>Regulation on confined use of </a:t>
            </a:r>
            <a:r>
              <a:rPr lang="en-US" sz="2000" dirty="0" smtClean="0">
                <a:hlinkClick r:id="rId4"/>
              </a:rPr>
              <a:t>genetically modified </a:t>
            </a:r>
            <a:r>
              <a:rPr lang="en-US" sz="2000" b="1" dirty="0" smtClean="0">
                <a:hlinkClick r:id="rId4"/>
              </a:rPr>
              <a:t>plants</a:t>
            </a:r>
            <a:r>
              <a:rPr lang="en-US" sz="2000" dirty="0" smtClean="0">
                <a:hlinkClick r:id="rId4"/>
              </a:rPr>
              <a:t> </a:t>
            </a:r>
            <a:r>
              <a:rPr lang="en-US" sz="2000" dirty="0" smtClean="0"/>
              <a:t>(plant regulation)</a:t>
            </a:r>
          </a:p>
          <a:p>
            <a:pPr marL="285750" indent="-285750">
              <a:lnSpc>
                <a:spcPct val="150000"/>
              </a:lnSpc>
              <a:buFont typeface="Arial" pitchFamily="34" charset="0"/>
              <a:buChar char="•"/>
            </a:pPr>
            <a:r>
              <a:rPr lang="en-US" sz="2000" dirty="0" smtClean="0">
                <a:solidFill>
                  <a:srgbClr val="0000FF"/>
                </a:solidFill>
              </a:rPr>
              <a:t>Regulation on </a:t>
            </a:r>
            <a:r>
              <a:rPr lang="en-US" sz="2000" dirty="0" err="1" smtClean="0">
                <a:solidFill>
                  <a:srgbClr val="0000FF"/>
                </a:solidFill>
              </a:rPr>
              <a:t>labelling</a:t>
            </a:r>
            <a:r>
              <a:rPr lang="en-US" sz="2000" dirty="0" smtClean="0">
                <a:solidFill>
                  <a:srgbClr val="0000FF"/>
                </a:solidFill>
              </a:rPr>
              <a:t>, transportation, import and export of GMO organisms</a:t>
            </a:r>
          </a:p>
          <a:p>
            <a:pPr marL="285750" indent="-285750">
              <a:lnSpc>
                <a:spcPct val="150000"/>
              </a:lnSpc>
              <a:buFont typeface="Arial" pitchFamily="34" charset="0"/>
              <a:buChar char="•"/>
            </a:pPr>
            <a:endParaRPr lang="en-US" sz="2000" dirty="0" smtClean="0"/>
          </a:p>
          <a:p>
            <a:pPr lvl="1">
              <a:lnSpc>
                <a:spcPct val="150000"/>
              </a:lnSpc>
            </a:pPr>
            <a:endParaRPr lang="en-US" sz="2000" dirty="0" smtClean="0"/>
          </a:p>
        </p:txBody>
      </p:sp>
      <p:sp>
        <p:nvSpPr>
          <p:cNvPr id="2" name="Title 1"/>
          <p:cNvSpPr>
            <a:spLocks noGrp="1"/>
          </p:cNvSpPr>
          <p:nvPr>
            <p:ph type="ctrTitle"/>
          </p:nvPr>
        </p:nvSpPr>
        <p:spPr>
          <a:xfrm>
            <a:off x="2051720" y="-201265"/>
            <a:ext cx="4536504" cy="1470025"/>
          </a:xfrm>
        </p:spPr>
        <p:txBody>
          <a:bodyPr/>
          <a:lstStyle/>
          <a:p>
            <a:pPr algn="ctr"/>
            <a:r>
              <a:rPr lang="en-US" dirty="0" smtClean="0"/>
              <a:t>GMO-Legislation</a:t>
            </a:r>
            <a:endParaRPr lang="en-US" dirty="0"/>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1875" y="5150440"/>
            <a:ext cx="856309" cy="1287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35029"/>
            <a:ext cx="1436239" cy="111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8304" y="548680"/>
            <a:ext cx="1234405" cy="1234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2348880"/>
            <a:ext cx="1905000" cy="123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data:image/jpeg;base64,/9j/4AAQSkZJRgABAQAAAQABAAD/2wCEAAkGBhQSERQTExQVFRUWFhgXGBgYFxQVGBgaFxcVFBYXFxQXHCYeFxojGRUVHy8gIycpLCwsFR4xNTAqNSYrLCkBCQoKDgwOGg8PGiwkHyQqKiksLCw2LCwsLiosLCwsLCwsLCwsLCwsLCwsLCwsLCwsLCwsLCwsLCwsLCwsKSwsLP/AABEIALQA3gMBIgACEQEDEQH/xAAaAAACAwEBAAAAAAAAAAAAAAADBAECBQAG/8QAOhAAAQMDAgMFBwMEAQQDAAAAAQACEQMEIRIxBUFREyJhcYEykaGxwdHwBkLhFCNSYvEzorLCFVOC/8QAGgEAAgMBAQAAAAAAAAAAAAAABAUBAgMABv/EADERAAEDAwIEBgEDBAMAAAAAAAEAAhEDITEEEhNBUWEiMnGBkbGhQsHwBTPR8RRD4f/aAAwDAQACEQMRAD8AdDZytOytpSttTla9NulsrylMLJArGXeSE5iI1uPEqxapcVyCGpm2ttXkh9lqcGhaFaoGNgLPcGjcVdjZKFXqwNISNZ8ImqUneVYS6tXLsItreSBcVkK2omo4AbFTa2zqz9LQvXWdiGN0wJCEc7ZAFyUYxiraWvZjSAMq5c5uAJlS+uSNIHqiNpmmNUysxLrsOPwiIjKDRoMAJfuh0BGosIgLriahGpsBUrMaDpp7HdVLgBbl7FXAnmhdm6uSBAjmiVbdtJuk+11Twota3umCs01nOdlsgFccbck+65pnGEClYmo0lzoCXHDS4lo5c07xS9BHdwfBUsrdxiCc7rSi0vcABZUq1uG2SrULQQBGRzT9Gij0rb0HXque0Agg42A5Ep7AoMlLmA1XbihF0DvDngJOvUcHAlnd81o1LI4eXeMckmS57hqB0jmltXUOx8d0fTA+EOrwlzxqBDfABU1GlS7pB3nkUXiVZob3HkFZdCw1M7R1TJM6R0Cq2G+XPWVYkbZdhU16xnc/JLXDNbo5Df02TFV8T+eiTrVdLSee58+QVB0SCrU4j5SN4NTvJK3kCB0+eSmabsyeWT5lZnFahwOZyUXSbeFzBJXtLOgmrjk1Xt6ahjZJcmobtEBUQtOVwZJgIoajwKYnmVmepUtEqCBTGN0lBcUfQScqtzVFNhcUDVJcJOEWwcglb6uGNSlhwp9wdRMNV7Xhb6zhUf7PRenp0RTAgYSurVANs/QR7KYAVba3bTaIbsrvAe7GETsi7I2QLm5BEAd4LFzpHbvz9Ct23NkR9YUhBgoNEa5dMDkEOlYucNRIjooNFzyQwRCkl1gBbkFYAdb9VFfiJnQI6Jmhadj3/an4Lrai1gOsd7qkri7dq0gEyq7zjLvqF1jZuPtUvbuT3dyUOtXdRaSTIO8Jm3YxrDqHe+SQFJ1Rxn2B8Vam0l0NzzUVKrWCThDsaJqEvI3XobS20hVtLT88E66ppznwgL0VCi2gze/klW51d0lAqVW5a73INMsyXCBsB5ItV4eQWtmOaHUfreGOEBJdTqjVqHBHLumDGgCENlA1SdLoaNpUXV4aQ046I942m1pDTB8EjZ2Osa3PAzgb7LPaWHaM9QfwtAQRJwkzbd4VKjDpjrv5hWL2zDABzPTwCdfcOJJdlrR6E8gs+u/cnHM+fRa0rAHkg9XWgbUrdgT8T9AsXiLuXqfPktKq+JJ5d4+fILJewucM53Pz+S3ZcylMKpbgDrk+XL5JM0S+ocSAITlV+5/PBW4RaOLS4Hcrfy3RmmZK9jWMN81EaWrnZfnkqU++4k+y38hMnvvZCQUaj3RrPoqAE5Kln9wzsEQlYG9zhbtbyCFWqhgykxa9s4asNHJVdTNSpM91vILfp0wRjcJJqdQ57oaUzpUgwSVS3otaNMowcRh2ytTpavaMEIFa8ce5EoMNgbjbp37FbDxGArVbnThh9Fan3DqeJlRb0WBuTlKvrF7+zlW3c57gDA9lYNBsPdTdVtR7ghNNphjZa7PNTSo/04gwZ5pG6qF7hoMEqp8Jjn9KPMIGEve3ZfgDPVS2l2Q7TVJjKZDjQaQ4gzklZjaRrVMexz8VpTY5ztrcqXPDWycBSCbh07NHxWxb2/hgclenbhoAAgBN29Pn7vDxT/T6Xh+qTVKhru7IlOnGPyUJ1VwOmRnn0Va9UPwJJB5LmFgEOmfigtdquI7hUzA6zb0R1NgaLq7mOpgkQQs/tnVnQDlBvbyDAJIJj34T9G2ptEh0OO56pXId4RZvSflFBuwSclC/pBTJNQagkb+sHYpiCTAA2XXl24EN3kwM7olpZOpS5xBcfZA/aD9VtTaKp2tENz/Cue7ht3uN1S4Glob/AI7+LvsFnXTtucfEpu5qxJ6YCza07k4A9/4UW+5svPveXkkpO9d+3p3igEQwu5vMenNXcJ//AEZ+OAh3VSTHIYH1Vm2C4XSF5UwOhK1rC1Z2YzB5rIjVVDYkBegFFroAEQMq1R+0CU007PCtAyTpByc+QTAozDRho/ModpQIGfbO/h0CYqV9I0tz1KYsZtG56XNCJ4DAWPc3TqtXs2Ahg3PVHurhxOluXH4JzhvDI3MFLdVqyTsamdCiGjcUawtBSEad087+33h7kI3MS2NRUW9oXiS6OgS1gEwLuyOx/dEnqVFw5zyDGkdVfSKQ1AgqtbiWkaTEpelavd3newqkyScnM4g/SsBbxWH2qVq7qp7gytCkxjWCRDuvNVrvYzvMwYWRe8VBBIOV0gEhtz+LqYLwALBMXF6TIyV1KyYGB0nVuusrwNpSYlyz3F9R8M9jmVzGmdrcnK5x2g8gEQudXJZyG5Wxa0A0aWjZRbW4YA0f8pinTkwPU9An+l0wogdSkletxjAwrsozvsN/EoleuRAAmTvyHguqVg0dOQ/lBtaGpsudmdwce5W1tcsHCpHxlEUaYAk4RnamS/Bnfkkjciq4OcMDny96q6g97y1pkdeSYqXRptDC3O3UE+CRgue2CSG/IlHBoGLn4sgXlzTkQ0QIPxRry4plu2euypQa6kC4t3M9f+Fm39ZtQgiZkTpziRiFBJg9TkR9KzWgkdBzROHW9Mkl3ec093wUXFaST1MDwAxJ80+64YGd0RGB1PI/ZZDpJnmZA8uZR1IbGDulusq7zCDXMnHkPPmfzos27eC4M5DLk9XqaGl3o3zOPzyWae63PtH5n2R9V0IBVed3HEYHiSIHuCSqmASm7jcNH7fmcuWfdukgBSLlbU2ynv07YtdLnOg5W3Y2lPOp2Vn0GBtMAtIPVbNm9jWAOYZ6qhcHOkxHdNw3a2yO90NWdVrkbblTeXmo49EbhVF+ZbK31mp3O2swh9PQ/U5NW1kGgOBlxT7mZDnbJWm5jWwRBRbdpcYfIHJKJ3WjMW790cRCvWrtY4FqC9zqpOgR1R6rG0zrbnwS39Y8d4NgHorvsYdYTgfa5okSPymbWhTAOsd5LXPEtPdBkcl1aye4tc/Deav2DKbg9uSORVSYaA633B+1w2zJukba2fWDiHBo8UwSxjQ0tEjfxVb2/HtNGegWa95dVaKgIHunwXC9m2HXqtLm5TlvbUnsO+Sdim7S1FMaR5olKg0ZAhGECSU60un2N3uSXVagvO1pso1RtzwPEpylT0N8dyUO0pEnWdz7I6D7rq0VCWzABzHUI57xRp8Q5NgFSjTuh9mS7XEgYA6TzVLqs18ACD1XXhczDXT4DdXt6zGt7wydxGV5l7nucWuMTmYPwmgEDcPaFd1BrBLXwY55n7Ja2p1KveJiDiczCWudDqjQ0lomD5eHRN1rYMbFN5POCVcw7AEDkDnvdWiPU9Qg3vE3NMO/PJL8Mt3Bzq2nukYzkdTCUDf6l3Zk6YMk82x91qVmkd3VIEeHkFejTc5wdddWcKTIS928vOcTnyAyfzql3CPMiB5I7sb88nyGR790hXrw1z+uG/dMXiMrz7iXGUpdEPf/AKUx7z+YS5qTnoceLj9lLnaWhm5MOPnyH51Q7mBDegz5ndDEqWhK1DAn88UC2pOc8aUO4fLi0clqfp6zL36tUdFaIHqjdO2Xei1zUeGhhb5JupxRzQA5sQuuC+m4EkEBBu+JdofJDl23dcg4hMSLCyU4NZiq4uJwtZtXs3FrO8D0S1hw0NcQXHScjknnVG0D3Mzy3UEe0HPT2WxIwPhFpWod/cc7vfBCuuIlwLdMkcwopUdbnayWDGFUXAoyAZnmspgdjnnPsoiT16KzLAuYHF+ei6vxLEdEqH1HyWtJCuLJgDXOkvOf4WRaC21hHyrW/Vf9lepxclg1SB4hJdrUInSdJOCtSvfhzYIEbIDL4aNM4GFTc0yTJXA7RYLv/jG0i1+okjJHJMNf2hDiPJI2hNVxn2WnfqVqERsmuj0xqHiPsOQSzWV48AN1ZoVLdnau/wBGn3n+EF9Qvd2bdv3HwWrSYGNjYfROWRVdP6RnvH7IBjUK9ugwDqTA+6C5tJre7gnp16lSHvkvc3HLnjxCpatZUdqMAdOSR67VGvVhsRgT9prRp7Gyfx9K9tYmNWoT8EteVXVD2ekF0bj6Hkr8Tho7h9OSvbWr2DtA4Ex7MfIrBrCDwmiw8xBmVsDHjJ9EO200Whrm96Mzk+crL4nXjLAT/qMnPRO3vFGuBa744I+yBw7hjxFWQQJ0tzPgVQtD3Q0yB2WrfD4n5K6wpNFMyNNVxk4g+AKaIxnkJP2HmrtqT3nDP5+eqFVdAz5nz6eib6altbvP8CUautudtSF7VOG83EpK7cCQP2tHvj7lNMGqXnGrA8GjcrOubjOPz/ELCo4kyggEICJeTMf+R29yRuK8NLjy+acvKmzeQ38zkrLuGa3tZy9o/RUDQSrgKlDutJO5XpuAWLNMl0FYzGd4Y7p+i9VRfSDI05VHvHP1umunplrJ6qaIYHODzI5JG/rspjugQXFPU3UwyHNPmvKcYrjtNLfZCpRZIGP3911d+3C9fdcUaWlpbn4hVsrA6RU1SRmEW0Aa5xfBcesA/wApG/uSHQzmYjbddUkwXenQhGA/paicQ4rqEbEe9V4TYtqt11evs7bcyiUeGuou7V8OJG3T1Qrm9NR7QyA4mPAjxWWDe7lceWG46pz+uFIdmNuSWoVXPedEGBJk7KDY6KgNQte0fNUuKzaZ1MbvuBn3LKACNxk4hQI/Si06DdJDsPkkweqUteHB2oNcZnJmcK7aTqjm1CO705la9OkGjAAndFaai6q7xY5oXU6jgtgG5RKdMMbpGAEleXZw1mScId5e48AmuB2R/wCo4d4+yOgTTcazuDS+UlaLy7Ke4dZCm2Oe7j4qbvU86GROHOnoNgjXVcU2Fx2Hz5JN1FmnUD/cdzGx81tr6rNPS4Q6X5W/yUZp2EncVS6untIa7E9M/JTUdSDY55OMGfJM0rMjvapPikazDWd7IlpHhPqvOGWXcM4Bvb+dkybtPtlD4fRa4u7Q4BxuJEIt43SJpnYbH6FM3Fw0DQRB2zt6Lz3Eqxa5oaZDnBuTtPPyVQf+sAfRWjZe6f8ASNw60bdOL3kgNxgwSRyPktF9N0gDLOvl1CEy1DRpptjEl3JxO5cOXmiUQQ3ve0dxv5BFUaXFeGjyi8rDU1drSfgK5yZ5D8CQuzJDOu/lzTtZ8DOw38zust9Y6S79z8DwATWu8NEJFcmUveXA5bR8B91msfEu6beZ2V7mrOBz/APqlrqps0bD59UvncVYBUc7+fqhW7cao7ztvIbKXiRHU/DmuaXFwIBIHwVhhb0mb3ALT4PSeX5ZMLeqw8hoZpcEDhVrUaNQIPgjurPdLyQ3Sh3GR6/XYps4x7IPF71zG6XAd0SfkPj8l4imSXOP5yW1+oLslsE5cdR8hgfVZtq3f86I0+EJLWq7jK36t3UrmGAuI+B+i07S2Z2Y7X/qDJnGk9AoswbVpDoJcZDhz8CgueK1ZoJ09Y5hYOhvhy7uvREzYY6qj+IPcSA1zi3eBhGt6VNrGkNh4yTsZPJGeW0J7MnScmTkeKznNqVnTSzHtfSPFDhsyync81BIicBTTue2d2eR1/gp+xtCx50y+cAnkmzbMa0B8DTGAYPvVWXheYbAYOnyRdLRwRvsOnM/4QNfWtAhikUA0mDJ68kvc3W4nbcqtxe5hsefzWbW1VXikznueniVs97WDh0glTnGo7cUzwu1NZ8kf22n3lerYICXsrRtNoaMAfhXXhc4FrImMzsB09U0oU26SluOVoxu8whG/GoktOkYaTs7r+eCHa0GvJdOnwBwD1hDZdajpcIa3lGPemL2tTLfHlGF5yrX47i5xEC8G0puGcMBoGUtdOcHBkgg8x9QmRbupjU10+CFw5tMs72T1/NkjxOv2YLgSWjrggfUIUAAbozgTcLWNx2Dl+Va44kHgh+Rz6j7JThL2s1kA1HF2nlgYx8d0bhNOm8Gs4ajsBJjHOESrYBzmBjgxzjktA28QrgkGJuVc7RLeSIymdYIJa0Zcw5noB0TDuv5JUUbXsm6dReZy44k+XQIVa4Ak8m/E807oUuBTh2Uj1VXiPthL3bpIZy3Pl+ZWTxG6knpsPIJirVIaXHd/wAgsas+cIKrUNRyHAVHVYkpVhkrq9Xkj2rIbrIwPiVYCApS9Z2fTbwWrwqm8MgtIa7msttJ1WqGtiZk/Zeqp6mgU3yDGOg+6rV8iZ6WntEpuja6WiH5jZIXLtRAmYInzO3uEpq+tdDC4VJPQrKrv7Ok985A/wC52PlKpSp+OSMe6y1lWG7QcrE4pch9Z0bDA8hgJ6ytu6D1WVYUtTl6Cq8MAE/mUU4SYSl1yi1n1KjjTaC/E9Pj1T1C1phjQ1pFUDfcg85QrWyNAucakggDaDjplBqcaM6aQknpknzKoKUCHe/M+y9FW1IbZq0aNkd6pDR/iD8ydlWpxqlTGhmkD/Fsn5LOdwyo/NxU0j/EGXevRVq3lKkNNNkeMST6oloFFsNG38lK6tYvNymRfvqODWsieqZua4DdI9UAVezbn23b+A6JV9UAFxQVSqW2BklD5Ki7utIjmflzWx+mrHSw1CO8/bwbyXneGW5r1ROxMnwaNh6r3dNsD4BH/wBPoeLe5WU1awY0k7BZtLtnHSR7XekGQOgKi+rNqONMuIDd9O+rkEbh9N7AXRqHKN48UN/UdRxX8NuB0TTT09jdxyUyKnZt7zfUbJSkRr7QshvhsPFTUvHVCWNE9R90yLlohtTukDZLW+MgTDRiQiILRcXKHf1mOGN/8uf8rGsJNY6wSxkEO/aTvHouv6D6j4t4ycgmABzdPI+C0/6rsWCmWxjnsepViC4mo8+hAWw8DdrclddU9cZBPUYjyPNJ8MsnBxqF86SWtEbmPaJ8EJtIVKoaHaQZkDM/ZOXENApswPySttIwSarv4UJqahpt2DmrVbjc+g+qz6x1uDOQyfRWr1Rk8gICVqvLKefafk+S3qVS7OEohLcSudTvLCxq1QkwmyCSVWnRAk9VkzqVEodnYFxRuIVRAaPZaMfX4oj6+lhPVIBxcRA3MFaStaLN7oWj+nLBx1VJEnYFbLD3wKs48eqjh3C4YC1+G9eZ5o1K+axri8AkeErGod5E2+k2nYCeiXvuzc8Bkw3JnOeS89+o7jDKYOT33euGg+i16ZkSRGozHgT9l55v964c47T8Bgfnii2NDBMJDVqb3Fy0OE22hocd/wAKBxC5k52T13WGmByx9T9ljVamZ88KIlZL07OFCdVV2o9MgevVTX4uKY0sDWjwwvPO/U7zuwehKCePN5sPvRrnBoikES5zibpyvdlxJIn1TPDGQDVcD/oOp5lJWFdtckAQ1sF0/KfFMVrkuMctgOgS90tJnKqme01GSUhfXGt4pjYZf9G+qvd3fZsxvsB1J2T36c4Ts52cz5n7DZVoUS47vhctv9P2WhhcfadBPgOQTnEb/s6ZcNzgDf1RG9Om6xjXNWsC1pcxpIxyHU+qZ6ir/wAeltZlF6WlvffCd4VTpuhxaJ69fE9Snrtob7D4k7cl39YzSBv4JJtr39Tg4M6SMLz5d4YsSefMJtEmTZabLQAEtMO+ayuKXx9h4mdv4Ki9vNGzpHLqPNDtaIqO/ugw3IkEZ8FAOGAQOd7FSxseJ3/qb4Xwp9Bpdr1FxmDyHJoPNL8Q4jr7r4AA22Rr+rGWOkdOfp1QafDy5zX1AMCY5+qIDX1jsYLc72VC9rfG8qOFUqbKQqAS4yNRyY2VHv3PM/JGuXyfP4BI3VXHwRVU7GhvRKqtTiPLlGHO/wBW5KTvK+ok/ngj1zoaG8z3j9As6rUzHqgzOFiofhvn9MlLsJqODRzPu5kqLm4+yqbjRTJ/c8QPAIim3qqc1XiFyHPgey3A9E5wi1OoayIwR6rMsLYPfBMDmfkvVcFoUx7cmJg/JRVI8oOU001MNbvKbvbQU2f2najHs9T4FZ/EK7iKdEt0k993WByTl00B7eyl2dse+Vl9vre+q7HITyDe7g+hVKDJqEwPZRram2kB1Q+LXOimf8j3R64+SVsbbsqed4k/RQWmpW1O9mnsP9jn5Qq31VxIHr9G+/dGO6JGl6zpwNzg/M/H5IVSJwcDA+64kzPMbfEfMkpetViOf59gFIapCRfUVaNF1V4YzLnHHh4nwCGWk/TqVv2dMW7D/wDY72vAf4hbuIYJRBMplwbQYKTM9T/keZVaTokpFj9Rn3Lrx5cW0mbv59BzKELC90HmoTXDKJuKuv8AY2QP/Y+uy9rbDSMeiyuE2LaTAwchlP17oU2F7sQmNNoYJ6KzRJgKOLXeBRb7b8HwBUcMoPtmkH+42SZaMjwI5+az+EWArO7d7jqmRBiI2WtUq1A8NGkk/u2I8xzSqvVNR27kntKmKbdvyrCv2xD2sBAO/NM1OLACI85QXPNEd8SJwR9Vk8Qve3OkCSdiN0N42kmYJytNofysE1bVW9qHQYzIiQD1Wld8Ra4QQCPck7W4fb0mteyDGTvKyr2sHn+2dLiYjcLoc0bGnObLiA4zyCfsaGqoTMsb75WnXqxKDbUxSYG+89SkL685JowN01KOaTV6nFqdgorXW55lLWxlxcdm59UnUrF7gBzwmL2oGNFMcsnxKXyXHcVm61kG6uZJJSD6sCeairUkx70ld3HIKWMJWcqWjUSZwMn05JV9zqMnZWu6mhobzO/2S1vDnhk+JRobZaUmbnQvQcM4cNIqEmScjlC9bSr0uzALQVjW1CnTLS0mIAM9fALQvqlEtwI8QY+CXuedxMj3CcwAAEjVc5he+n7MATIwSYwPVZdepnSMhojzPT1KtdXTqdGD1kZmehS1nTgAnfc/nlhGUGbWpPrKm58dE3MN0g55nxOZ+qzhU3jJJ9RyHwCYrV9x1wT5+Hg35pK4qgDAMkY9f4V4QCrVq8vX02+h96Rq1Z5ifz+PcrXFTE9T8ks6N/yFswK0J/gbB33/ALmgafCZz5ob3lzsmVy5Ud5lsE4zA8kf9LUw6pUecuBgeAAB+qhcpoZK5eqpHZJ8QGuvTpOywySOsdVK5b1/7aL0n9wJ69tW02gsGnwGB7knaExrkyD6LlySVrPsnlIy26bveJPiJwQkOG0AHuqgkGIjEecdVy5dVe4k3UUxAKdqcSecE4SVhQaLkED9pMcpXLlOme51QSVjUs10dFp3FU5WJcPOSuXIvWEkhJWK3CBlzubRhIV6xJJ81y5ZHyhUPmSZfgpGk+agnkCVK5EUuahK1XklxK1/0datc6XNBJOZXLkQfKPZGUOa9VUsmCu0aRETHJC/UNgwMLmy0+Bxv0XLkG4AbvVHAmAvP8VPfYOX2Cu2oeznmuXIw+VefqeYpWnnf90z7yPkErdmfT7x8ly5ZjKoli86j4fn1Qq2/ouXLUKy/9k="/>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304" y="4315415"/>
            <a:ext cx="1503912" cy="1219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68975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73" y="188640"/>
            <a:ext cx="9001000" cy="1323439"/>
          </a:xfrm>
          <a:prstGeom prst="rect">
            <a:avLst/>
          </a:prstGeom>
          <a:noFill/>
        </p:spPr>
        <p:txBody>
          <a:bodyPr wrap="square" rtlCol="0">
            <a:spAutoFit/>
          </a:bodyPr>
          <a:lstStyle/>
          <a:p>
            <a:pPr marL="400050">
              <a:spcBef>
                <a:spcPts val="1200"/>
              </a:spcBef>
              <a:spcAft>
                <a:spcPts val="400"/>
              </a:spcAft>
            </a:pPr>
            <a:r>
              <a:rPr lang="en-US" sz="4000" dirty="0" smtClean="0"/>
              <a:t>Requirements concerning GMO-work (regulations)</a:t>
            </a:r>
            <a:endParaRPr lang="en-US" sz="4000" dirty="0"/>
          </a:p>
        </p:txBody>
      </p:sp>
      <p:sp>
        <p:nvSpPr>
          <p:cNvPr id="5" name="TextBox 4"/>
          <p:cNvSpPr txBox="1"/>
          <p:nvPr/>
        </p:nvSpPr>
        <p:spPr>
          <a:xfrm>
            <a:off x="2339752" y="1844824"/>
            <a:ext cx="6120680" cy="4524315"/>
          </a:xfrm>
          <a:prstGeom prst="rect">
            <a:avLst/>
          </a:prstGeom>
          <a:noFill/>
        </p:spPr>
        <p:txBody>
          <a:bodyPr wrap="square" rtlCol="0">
            <a:spAutoFit/>
          </a:bodyPr>
          <a:lstStyle/>
          <a:p>
            <a:pPr marL="285750" indent="-285750">
              <a:buFont typeface="Wingdings" pitchFamily="2" charset="2"/>
              <a:buChar char="ü"/>
            </a:pPr>
            <a:r>
              <a:rPr lang="en-US" sz="3200" dirty="0" smtClean="0"/>
              <a:t>Approval of laboratories and facilities</a:t>
            </a:r>
          </a:p>
          <a:p>
            <a:endParaRPr lang="en-US" sz="3200" dirty="0" smtClean="0">
              <a:solidFill>
                <a:srgbClr val="00B050"/>
              </a:solidFill>
            </a:endParaRPr>
          </a:p>
          <a:p>
            <a:pPr marL="285750" indent="-285750">
              <a:buFont typeface="Wingdings" pitchFamily="2" charset="2"/>
              <a:buChar char="ü"/>
            </a:pPr>
            <a:r>
              <a:rPr lang="en-US" sz="3200" dirty="0" smtClean="0"/>
              <a:t>Pre-assessment of risk </a:t>
            </a:r>
          </a:p>
          <a:p>
            <a:r>
              <a:rPr lang="en-US" sz="3200" dirty="0"/>
              <a:t> </a:t>
            </a:r>
            <a:r>
              <a:rPr lang="en-US" sz="3200" dirty="0" smtClean="0"/>
              <a:t>  (=&gt; class/containment 1-4)</a:t>
            </a:r>
          </a:p>
          <a:p>
            <a:pPr marL="285750" indent="-285750">
              <a:buFont typeface="Wingdings" pitchFamily="2" charset="2"/>
              <a:buChar char="ü"/>
            </a:pPr>
            <a:endParaRPr lang="en-US" sz="3200" dirty="0" smtClean="0"/>
          </a:p>
          <a:p>
            <a:pPr marL="285750" indent="-285750">
              <a:buFont typeface="Wingdings" pitchFamily="2" charset="2"/>
              <a:buChar char="ü"/>
            </a:pPr>
            <a:r>
              <a:rPr lang="en-US" sz="3200" dirty="0" smtClean="0"/>
              <a:t>Notification /application → approved confined use of GMO</a:t>
            </a:r>
          </a:p>
          <a:p>
            <a:endParaRPr lang="en-US" sz="3200" dirty="0" smtClean="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968" y="2980556"/>
            <a:ext cx="1600572" cy="1600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217" y="4679593"/>
            <a:ext cx="1585457" cy="1371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233" y="1676504"/>
            <a:ext cx="1576661" cy="1176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0226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80920" cy="1143000"/>
          </a:xfrm>
        </p:spPr>
        <p:txBody>
          <a:bodyPr/>
          <a:lstStyle/>
          <a:p>
            <a:pPr algn="ctr"/>
            <a:r>
              <a:rPr lang="en-US" sz="3600" b="1" dirty="0" smtClean="0"/>
              <a:t>Pre-assessment</a:t>
            </a:r>
            <a:r>
              <a:rPr lang="en-US" sz="3600" b="1" noProof="0" dirty="0" smtClean="0"/>
              <a:t> of GMO</a:t>
            </a:r>
            <a:br>
              <a:rPr lang="en-US" sz="3600" b="1" noProof="0" dirty="0" smtClean="0"/>
            </a:br>
            <a:endParaRPr lang="en-US" sz="3600" noProof="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549053"/>
            <a:ext cx="2935051" cy="425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92578" y="1513745"/>
            <a:ext cx="2736304" cy="401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282">
            <a:off x="7740352" y="4452573"/>
            <a:ext cx="1080120" cy="108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92578" y="1894269"/>
            <a:ext cx="77152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031926">
            <a:off x="8100392" y="3371109"/>
            <a:ext cx="941522" cy="7916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129376">
            <a:off x="7841292" y="2275269"/>
            <a:ext cx="998984" cy="844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7328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8"/>
            <a:ext cx="9361040" cy="720080"/>
          </a:xfrm>
        </p:spPr>
        <p:txBody>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Example: GMO pre-assessment</a:t>
            </a:r>
            <a:br>
              <a:rPr lang="en-US" sz="3600" dirty="0" smtClean="0"/>
            </a:br>
            <a:r>
              <a:rPr lang="en-US" sz="3600" dirty="0" smtClean="0"/>
              <a:t/>
            </a:r>
            <a:br>
              <a:rPr lang="en-US" sz="3600" dirty="0" smtClean="0"/>
            </a:br>
            <a:r>
              <a:rPr lang="en-US" sz="3600" dirty="0" smtClean="0"/>
              <a:t> </a:t>
            </a:r>
            <a:br>
              <a:rPr lang="en-US" sz="3600" dirty="0" smtClean="0"/>
            </a:br>
            <a:endParaRPr lang="en-US" sz="3600" dirty="0"/>
          </a:p>
        </p:txBody>
      </p:sp>
      <p:sp>
        <p:nvSpPr>
          <p:cNvPr id="4" name="Title 1"/>
          <p:cNvSpPr txBox="1">
            <a:spLocks/>
          </p:cNvSpPr>
          <p:nvPr/>
        </p:nvSpPr>
        <p:spPr bwMode="auto">
          <a:xfrm>
            <a:off x="755576" y="4797152"/>
            <a:ext cx="5688632" cy="1152128"/>
          </a:xfrm>
          <a:prstGeom prst="rect">
            <a:avLst/>
          </a:prstGeom>
          <a:noFill/>
          <a:ln w="31750">
            <a:noFill/>
          </a:ln>
          <a:effectLs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a:lstStyle>
          <a:p>
            <a:r>
              <a:rPr lang="en-US" sz="2400" kern="0" dirty="0" smtClean="0"/>
              <a:t>Confinement level and safety measures</a:t>
            </a:r>
          </a:p>
          <a:p>
            <a:pPr algn="ctr"/>
            <a:endParaRPr lang="en-US" sz="2400" kern="0" dirty="0"/>
          </a:p>
        </p:txBody>
      </p:sp>
      <p:cxnSp>
        <p:nvCxnSpPr>
          <p:cNvPr id="7" name="Straight Arrow Connector 6"/>
          <p:cNvCxnSpPr/>
          <p:nvPr/>
        </p:nvCxnSpPr>
        <p:spPr bwMode="auto">
          <a:xfrm>
            <a:off x="3438600" y="2780928"/>
            <a:ext cx="0" cy="720080"/>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614" y="4056165"/>
            <a:ext cx="1986842" cy="1389059"/>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4116" y="2712720"/>
            <a:ext cx="1992340" cy="1334616"/>
          </a:xfrm>
          <a:prstGeom prst="rect">
            <a:avLst/>
          </a:prstGeom>
          <a:noFill/>
          <a:ln w="222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698692" y="3665482"/>
            <a:ext cx="3502888" cy="461665"/>
          </a:xfrm>
          <a:prstGeom prst="rect">
            <a:avLst/>
          </a:prstGeom>
        </p:spPr>
        <p:txBody>
          <a:bodyPr wrap="square">
            <a:spAutoFit/>
          </a:bodyPr>
          <a:lstStyle/>
          <a:p>
            <a:pPr algn="ctr"/>
            <a:r>
              <a:rPr lang="en-US" sz="2400" dirty="0" smtClean="0"/>
              <a:t>GMM-class</a:t>
            </a:r>
            <a:endParaRPr lang="en-US" sz="2400" dirty="0"/>
          </a:p>
        </p:txBody>
      </p:sp>
      <p:cxnSp>
        <p:nvCxnSpPr>
          <p:cNvPr id="12" name="Straight Arrow Connector 11"/>
          <p:cNvCxnSpPr/>
          <p:nvPr/>
        </p:nvCxnSpPr>
        <p:spPr bwMode="auto">
          <a:xfrm>
            <a:off x="3450558" y="4298228"/>
            <a:ext cx="10500" cy="498924"/>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Rectangle 13"/>
          <p:cNvSpPr/>
          <p:nvPr/>
        </p:nvSpPr>
        <p:spPr>
          <a:xfrm>
            <a:off x="1046312" y="1196752"/>
            <a:ext cx="7704856" cy="1446550"/>
          </a:xfrm>
          <a:prstGeom prst="rect">
            <a:avLst/>
          </a:prstGeom>
        </p:spPr>
        <p:txBody>
          <a:bodyPr wrap="square">
            <a:spAutoFit/>
          </a:bodyPr>
          <a:lstStyle/>
          <a:p>
            <a:pPr marL="285750" indent="-285750">
              <a:buFont typeface="Arial" pitchFamily="34" charset="0"/>
              <a:buChar char="•"/>
            </a:pPr>
            <a:r>
              <a:rPr lang="en-US" sz="2200" dirty="0" smtClean="0"/>
              <a:t>Risk group of </a:t>
            </a:r>
            <a:r>
              <a:rPr lang="en-US" sz="2200" dirty="0" smtClean="0">
                <a:solidFill>
                  <a:srgbClr val="FF0000"/>
                </a:solidFill>
              </a:rPr>
              <a:t>unmodified organism</a:t>
            </a:r>
          </a:p>
          <a:p>
            <a:pPr marL="285750" indent="-285750">
              <a:buFont typeface="Arial" pitchFamily="34" charset="0"/>
              <a:buChar char="•"/>
            </a:pPr>
            <a:r>
              <a:rPr lang="en-US" sz="2200" dirty="0" smtClean="0"/>
              <a:t>Properties of </a:t>
            </a:r>
            <a:r>
              <a:rPr lang="en-US" sz="2200" dirty="0" smtClean="0">
                <a:solidFill>
                  <a:srgbClr val="FF0000"/>
                </a:solidFill>
              </a:rPr>
              <a:t>DNA to be inserted</a:t>
            </a:r>
          </a:p>
          <a:p>
            <a:pPr marL="285750" indent="-285750">
              <a:buFont typeface="Arial" pitchFamily="34" charset="0"/>
              <a:buChar char="•"/>
            </a:pPr>
            <a:r>
              <a:rPr lang="en-US" sz="2200" dirty="0" smtClean="0"/>
              <a:t>Properties of the </a:t>
            </a:r>
            <a:r>
              <a:rPr lang="en-US" sz="2200" dirty="0" smtClean="0">
                <a:solidFill>
                  <a:srgbClr val="FF0000"/>
                </a:solidFill>
              </a:rPr>
              <a:t>vector</a:t>
            </a:r>
          </a:p>
          <a:p>
            <a:pPr marL="285750" indent="-285750">
              <a:buFont typeface="Arial" pitchFamily="34" charset="0"/>
              <a:buChar char="•"/>
            </a:pPr>
            <a:r>
              <a:rPr lang="en-US" sz="2200" dirty="0" smtClean="0"/>
              <a:t>Expected properties of </a:t>
            </a:r>
            <a:r>
              <a:rPr lang="en-US" sz="2200" dirty="0" smtClean="0">
                <a:solidFill>
                  <a:srgbClr val="FF0000"/>
                </a:solidFill>
              </a:rPr>
              <a:t>resulting GMO organism</a:t>
            </a:r>
          </a:p>
        </p:txBody>
      </p:sp>
    </p:spTree>
    <p:extLst>
      <p:ext uri="{BB962C8B-B14F-4D97-AF65-F5344CB8AC3E}">
        <p14:creationId xmlns:p14="http://schemas.microsoft.com/office/powerpoint/2010/main" val="24842827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76918" y="1522018"/>
            <a:ext cx="7272808" cy="2031325"/>
          </a:xfrm>
          <a:prstGeom prst="rect">
            <a:avLst/>
          </a:prstGeom>
        </p:spPr>
        <p:txBody>
          <a:bodyPr wrap="square">
            <a:spAutoFit/>
          </a:bodyPr>
          <a:lstStyle/>
          <a:p>
            <a:endParaRPr lang="en-US" dirty="0" smtClean="0"/>
          </a:p>
          <a:p>
            <a:endParaRPr lang="en-US" dirty="0" smtClean="0"/>
          </a:p>
          <a:p>
            <a:endParaRPr lang="en-US" dirty="0" smtClean="0"/>
          </a:p>
          <a:p>
            <a:endParaRPr lang="en-US" dirty="0" smtClean="0"/>
          </a:p>
          <a:p>
            <a:endParaRPr lang="en-US" dirty="0" smtClean="0"/>
          </a:p>
          <a:p>
            <a:pPr marL="285750" indent="-285750">
              <a:buFont typeface="Arial" pitchFamily="34" charset="0"/>
              <a:buChar char="•"/>
            </a:pPr>
            <a:endParaRPr lang="en-US" dirty="0" smtClean="0"/>
          </a:p>
          <a:p>
            <a:pPr marL="285750" indent="-285750">
              <a:buFont typeface="Arial" pitchFamily="34" charset="0"/>
              <a:buChar char="•"/>
            </a:pP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416701364"/>
              </p:ext>
            </p:extLst>
          </p:nvPr>
        </p:nvGraphicFramePr>
        <p:xfrm>
          <a:off x="486229" y="1132619"/>
          <a:ext cx="7822142" cy="2674685"/>
        </p:xfrm>
        <a:graphic>
          <a:graphicData uri="http://schemas.openxmlformats.org/drawingml/2006/table">
            <a:tbl>
              <a:tblPr firstRow="1" firstCol="1" bandRow="1">
                <a:tableStyleId>{D7AC3CCA-C797-4891-BE02-D94E43425B78}</a:tableStyleId>
              </a:tblPr>
              <a:tblGrid>
                <a:gridCol w="3221675"/>
                <a:gridCol w="2152195"/>
                <a:gridCol w="2448272"/>
              </a:tblGrid>
              <a:tr h="259641">
                <a:tc>
                  <a:txBody>
                    <a:bodyPr/>
                    <a:lstStyle/>
                    <a:p>
                      <a:pPr>
                        <a:lnSpc>
                          <a:spcPct val="115000"/>
                        </a:lnSpc>
                        <a:spcAft>
                          <a:spcPts val="0"/>
                        </a:spcAft>
                      </a:pPr>
                      <a:r>
                        <a:rPr lang="nb-NO" sz="1400" dirty="0">
                          <a:effectLst/>
                          <a:latin typeface="+mn-lt"/>
                        </a:rPr>
                        <a:t> </a:t>
                      </a:r>
                      <a:endParaRPr lang="nb-NO" sz="1400" dirty="0">
                        <a:solidFill>
                          <a:schemeClr val="tx1"/>
                        </a:solidFill>
                        <a:effectLst/>
                        <a:latin typeface="+mn-lt"/>
                        <a:ea typeface="Calibri"/>
                        <a:cs typeface="Times New Roman"/>
                      </a:endParaRPr>
                    </a:p>
                  </a:txBody>
                  <a:tcPr marL="68580" marR="68580" marT="0" marB="0">
                    <a:solidFill>
                      <a:schemeClr val="bg1"/>
                    </a:solidFill>
                  </a:tcPr>
                </a:tc>
                <a:tc>
                  <a:txBody>
                    <a:bodyPr/>
                    <a:lstStyle/>
                    <a:p>
                      <a:pPr>
                        <a:lnSpc>
                          <a:spcPct val="115000"/>
                        </a:lnSpc>
                        <a:spcAft>
                          <a:spcPts val="0"/>
                        </a:spcAft>
                      </a:pPr>
                      <a:r>
                        <a:rPr lang="nb-NO" sz="1400" dirty="0" smtClean="0">
                          <a:effectLst/>
                          <a:latin typeface="+mn-lt"/>
                        </a:rPr>
                        <a:t>GMM-</a:t>
                      </a:r>
                      <a:r>
                        <a:rPr lang="nb-NO" sz="1400" dirty="0" err="1" smtClean="0">
                          <a:effectLst/>
                          <a:latin typeface="+mn-lt"/>
                        </a:rPr>
                        <a:t>class</a:t>
                      </a:r>
                      <a:r>
                        <a:rPr lang="nb-NO" sz="1400" dirty="0" smtClean="0">
                          <a:effectLst/>
                          <a:latin typeface="+mn-lt"/>
                        </a:rPr>
                        <a:t> 1</a:t>
                      </a:r>
                      <a:endParaRPr lang="nb-NO" sz="1400" dirty="0">
                        <a:solidFill>
                          <a:schemeClr val="tx1"/>
                        </a:solidFill>
                        <a:effectLst/>
                        <a:latin typeface="+mn-lt"/>
                        <a:ea typeface="Calibri"/>
                        <a:cs typeface="Times New Roman"/>
                      </a:endParaRPr>
                    </a:p>
                  </a:txBody>
                  <a:tcPr marL="68580" marR="68580" marT="0" marB="0">
                    <a:solidFill>
                      <a:schemeClr val="bg1"/>
                    </a:solidFill>
                  </a:tcPr>
                </a:tc>
                <a:tc>
                  <a:txBody>
                    <a:bodyPr/>
                    <a:lstStyle/>
                    <a:p>
                      <a:pPr>
                        <a:lnSpc>
                          <a:spcPct val="115000"/>
                        </a:lnSpc>
                        <a:spcAft>
                          <a:spcPts val="0"/>
                        </a:spcAft>
                      </a:pPr>
                      <a:r>
                        <a:rPr lang="nb-NO" sz="1400" dirty="0" smtClean="0">
                          <a:effectLst/>
                        </a:rPr>
                        <a:t>GMM-</a:t>
                      </a:r>
                      <a:r>
                        <a:rPr lang="nb-NO" sz="1400" dirty="0" err="1" smtClean="0">
                          <a:effectLst/>
                        </a:rPr>
                        <a:t>class</a:t>
                      </a:r>
                      <a:r>
                        <a:rPr lang="nb-NO" sz="1400" dirty="0" smtClean="0">
                          <a:effectLst/>
                        </a:rPr>
                        <a:t> 2</a:t>
                      </a:r>
                      <a:endParaRPr lang="nb-NO" sz="1400" dirty="0">
                        <a:solidFill>
                          <a:schemeClr val="tx1"/>
                        </a:solidFill>
                        <a:effectLst/>
                        <a:latin typeface="+mj-lt"/>
                        <a:ea typeface="Calibri"/>
                        <a:cs typeface="Times New Roman"/>
                      </a:endParaRPr>
                    </a:p>
                  </a:txBody>
                  <a:tcPr marL="68580" marR="68580" marT="0" marB="0">
                    <a:solidFill>
                      <a:schemeClr val="bg1"/>
                    </a:solidFill>
                  </a:tcPr>
                </a:tc>
              </a:tr>
              <a:tr h="259641">
                <a:tc>
                  <a:txBody>
                    <a:bodyPr/>
                    <a:lstStyle/>
                    <a:p>
                      <a:pPr>
                        <a:lnSpc>
                          <a:spcPct val="115000"/>
                        </a:lnSpc>
                        <a:spcAft>
                          <a:spcPts val="0"/>
                        </a:spcAft>
                      </a:pPr>
                      <a:r>
                        <a:rPr lang="nb-NO" sz="1400" dirty="0" err="1" smtClean="0">
                          <a:effectLst/>
                          <a:latin typeface="+mn-lt"/>
                        </a:rPr>
                        <a:t>Autoclave</a:t>
                      </a:r>
                      <a:endParaRPr lang="nb-NO" sz="1400" dirty="0">
                        <a:solidFill>
                          <a:schemeClr val="tx1"/>
                        </a:solidFill>
                        <a:effectLst/>
                        <a:latin typeface="+mn-lt"/>
                        <a:ea typeface="Calibri"/>
                        <a:cs typeface="Times New Roman"/>
                      </a:endParaRPr>
                    </a:p>
                  </a:txBody>
                  <a:tcPr marL="68580" marR="68580" marT="0" marB="0">
                    <a:solidFill>
                      <a:schemeClr val="bg1"/>
                    </a:solidFill>
                  </a:tcPr>
                </a:tc>
                <a:tc>
                  <a:txBody>
                    <a:bodyPr/>
                    <a:lstStyle/>
                    <a:p>
                      <a:r>
                        <a:rPr lang="nb-NO" sz="1400" dirty="0" err="1" smtClean="0">
                          <a:latin typeface="+mn-lt"/>
                        </a:rPr>
                        <a:t>Nearby</a:t>
                      </a:r>
                      <a:endParaRPr lang="nb-NO" sz="1400" dirty="0">
                        <a:latin typeface="+mn-lt"/>
                      </a:endParaRPr>
                    </a:p>
                  </a:txBody>
                  <a:tcPr marL="68580" marR="68580" marT="0" marB="0">
                    <a:solidFill>
                      <a:schemeClr val="bg1"/>
                    </a:solidFill>
                  </a:tcPr>
                </a:tc>
                <a:tc>
                  <a:txBody>
                    <a:bodyPr/>
                    <a:lstStyle/>
                    <a:p>
                      <a:pPr>
                        <a:lnSpc>
                          <a:spcPct val="115000"/>
                        </a:lnSpc>
                        <a:spcAft>
                          <a:spcPts val="0"/>
                        </a:spcAft>
                      </a:pPr>
                      <a:r>
                        <a:rPr lang="nb-NO" sz="1400" dirty="0" smtClean="0">
                          <a:effectLst/>
                        </a:rPr>
                        <a:t>In</a:t>
                      </a:r>
                      <a:r>
                        <a:rPr lang="nb-NO" sz="1400" baseline="0" dirty="0" smtClean="0">
                          <a:effectLst/>
                        </a:rPr>
                        <a:t> </a:t>
                      </a:r>
                      <a:r>
                        <a:rPr lang="nb-NO" sz="1400" baseline="0" dirty="0" err="1" smtClean="0">
                          <a:effectLst/>
                        </a:rPr>
                        <a:t>the</a:t>
                      </a:r>
                      <a:r>
                        <a:rPr lang="nb-NO" sz="1400" baseline="0" dirty="0" smtClean="0">
                          <a:effectLst/>
                        </a:rPr>
                        <a:t> </a:t>
                      </a:r>
                      <a:r>
                        <a:rPr lang="nb-NO" sz="1400" baseline="0" dirty="0" err="1" smtClean="0">
                          <a:effectLst/>
                        </a:rPr>
                        <a:t>building</a:t>
                      </a:r>
                      <a:endParaRPr lang="nb-NO" sz="1400" dirty="0">
                        <a:solidFill>
                          <a:schemeClr val="tx1"/>
                        </a:solidFill>
                        <a:effectLst/>
                        <a:latin typeface="+mj-lt"/>
                        <a:ea typeface="Calibri"/>
                        <a:cs typeface="Times New Roman"/>
                      </a:endParaRPr>
                    </a:p>
                  </a:txBody>
                  <a:tcPr marL="68580" marR="68580" marT="0" marB="0">
                    <a:solidFill>
                      <a:schemeClr val="bg1"/>
                    </a:solidFill>
                  </a:tcPr>
                </a:tc>
              </a:tr>
              <a:tr h="276055">
                <a:tc>
                  <a:txBody>
                    <a:bodyPr/>
                    <a:lstStyle/>
                    <a:p>
                      <a:pPr>
                        <a:lnSpc>
                          <a:spcPct val="115000"/>
                        </a:lnSpc>
                        <a:spcAft>
                          <a:spcPts val="0"/>
                        </a:spcAft>
                      </a:pPr>
                      <a:r>
                        <a:rPr lang="nb-NO" sz="1400" baseline="0" dirty="0" err="1" smtClean="0">
                          <a:effectLst/>
                          <a:latin typeface="+mn-lt"/>
                        </a:rPr>
                        <a:t>Prevention</a:t>
                      </a:r>
                      <a:r>
                        <a:rPr lang="nb-NO" sz="1400" baseline="0" dirty="0" smtClean="0">
                          <a:effectLst/>
                          <a:latin typeface="+mn-lt"/>
                        </a:rPr>
                        <a:t> </a:t>
                      </a:r>
                      <a:r>
                        <a:rPr lang="nb-NO" sz="1400" baseline="0" dirty="0" err="1" smtClean="0">
                          <a:effectLst/>
                          <a:latin typeface="+mn-lt"/>
                        </a:rPr>
                        <a:t>of</a:t>
                      </a:r>
                      <a:r>
                        <a:rPr lang="nb-NO" sz="1400" baseline="0" dirty="0" smtClean="0">
                          <a:effectLst/>
                          <a:latin typeface="+mn-lt"/>
                        </a:rPr>
                        <a:t> aerosol </a:t>
                      </a:r>
                      <a:r>
                        <a:rPr lang="nb-NO" sz="1400" baseline="0" dirty="0" err="1" smtClean="0">
                          <a:effectLst/>
                          <a:latin typeface="+mn-lt"/>
                        </a:rPr>
                        <a:t>transmission</a:t>
                      </a:r>
                      <a:endParaRPr lang="nb-NO" sz="1400" dirty="0">
                        <a:solidFill>
                          <a:schemeClr val="tx1"/>
                        </a:solidFill>
                        <a:effectLst/>
                        <a:latin typeface="+mn-lt"/>
                        <a:ea typeface="Calibri"/>
                        <a:cs typeface="Times New Roman"/>
                      </a:endParaRPr>
                    </a:p>
                  </a:txBody>
                  <a:tcPr marL="68580" marR="68580" marT="0" marB="0">
                    <a:solidFill>
                      <a:schemeClr val="bg1"/>
                    </a:solidFill>
                  </a:tcPr>
                </a:tc>
                <a:tc>
                  <a:txBody>
                    <a:bodyPr/>
                    <a:lstStyle/>
                    <a:p>
                      <a:r>
                        <a:rPr lang="nb-NO" sz="1400" dirty="0" smtClean="0">
                          <a:latin typeface="+mn-lt"/>
                        </a:rPr>
                        <a:t>No </a:t>
                      </a:r>
                      <a:r>
                        <a:rPr lang="nb-NO" sz="1400" dirty="0" err="1" smtClean="0">
                          <a:latin typeface="+mn-lt"/>
                        </a:rPr>
                        <a:t>requirements</a:t>
                      </a:r>
                      <a:endParaRPr lang="nb-NO" sz="1400" dirty="0">
                        <a:latin typeface="+mn-lt"/>
                      </a:endParaRPr>
                    </a:p>
                  </a:txBody>
                  <a:tcPr marL="68580" marR="68580" marT="0" marB="0">
                    <a:solidFill>
                      <a:schemeClr val="bg1"/>
                    </a:solidFill>
                  </a:tcPr>
                </a:tc>
                <a:tc>
                  <a:txBody>
                    <a:bodyPr/>
                    <a:lstStyle/>
                    <a:p>
                      <a:pPr>
                        <a:lnSpc>
                          <a:spcPct val="115000"/>
                        </a:lnSpc>
                        <a:spcAft>
                          <a:spcPts val="0"/>
                        </a:spcAft>
                      </a:pPr>
                      <a:r>
                        <a:rPr lang="nb-NO" sz="1400" dirty="0" err="1" smtClean="0">
                          <a:effectLst/>
                        </a:rPr>
                        <a:t>Specific</a:t>
                      </a:r>
                      <a:r>
                        <a:rPr lang="nb-NO" sz="1400" dirty="0" smtClean="0">
                          <a:effectLst/>
                        </a:rPr>
                        <a:t> </a:t>
                      </a:r>
                      <a:r>
                        <a:rPr lang="nb-NO" sz="1400" dirty="0" err="1" smtClean="0">
                          <a:effectLst/>
                        </a:rPr>
                        <a:t>measures</a:t>
                      </a:r>
                      <a:endParaRPr lang="nb-NO" sz="1400" dirty="0">
                        <a:solidFill>
                          <a:schemeClr val="tx1"/>
                        </a:solidFill>
                        <a:effectLst/>
                        <a:latin typeface="+mj-lt"/>
                        <a:ea typeface="Calibri"/>
                        <a:cs typeface="Times New Roman"/>
                      </a:endParaRPr>
                    </a:p>
                  </a:txBody>
                  <a:tcPr marL="68580" marR="68580" marT="0" marB="0">
                    <a:solidFill>
                      <a:schemeClr val="bg1"/>
                    </a:solidFill>
                  </a:tcPr>
                </a:tc>
              </a:tr>
              <a:tr h="288032">
                <a:tc>
                  <a:txBody>
                    <a:bodyPr/>
                    <a:lstStyle/>
                    <a:p>
                      <a:pPr>
                        <a:lnSpc>
                          <a:spcPct val="115000"/>
                        </a:lnSpc>
                        <a:spcAft>
                          <a:spcPts val="0"/>
                        </a:spcAft>
                      </a:pPr>
                      <a:r>
                        <a:rPr lang="nb-NO" sz="1400" dirty="0" err="1" smtClean="0">
                          <a:solidFill>
                            <a:schemeClr val="tx1"/>
                          </a:solidFill>
                          <a:effectLst/>
                          <a:latin typeface="+mn-lt"/>
                          <a:ea typeface="Calibri"/>
                          <a:cs typeface="Times New Roman"/>
                        </a:rPr>
                        <a:t>Working</a:t>
                      </a:r>
                      <a:r>
                        <a:rPr lang="nb-NO" sz="1400" baseline="0" dirty="0" smtClean="0">
                          <a:solidFill>
                            <a:schemeClr val="tx1"/>
                          </a:solidFill>
                          <a:effectLst/>
                          <a:latin typeface="+mn-lt"/>
                          <a:ea typeface="Calibri"/>
                          <a:cs typeface="Times New Roman"/>
                        </a:rPr>
                        <a:t> </a:t>
                      </a:r>
                      <a:r>
                        <a:rPr lang="nb-NO" sz="1400" baseline="0" dirty="0" err="1" smtClean="0">
                          <a:solidFill>
                            <a:schemeClr val="tx1"/>
                          </a:solidFill>
                          <a:effectLst/>
                          <a:latin typeface="+mn-lt"/>
                          <a:ea typeface="Calibri"/>
                          <a:cs typeface="Times New Roman"/>
                        </a:rPr>
                        <a:t>clothes</a:t>
                      </a:r>
                      <a:endParaRPr lang="nb-NO" sz="1400" dirty="0">
                        <a:solidFill>
                          <a:schemeClr val="tx1"/>
                        </a:solidFill>
                        <a:effectLst/>
                        <a:latin typeface="+mn-lt"/>
                        <a:ea typeface="Calibri"/>
                        <a:cs typeface="Times New Roman"/>
                      </a:endParaRPr>
                    </a:p>
                  </a:txBody>
                  <a:tcPr marL="68580" marR="68580" marT="0" marB="0">
                    <a:solidFill>
                      <a:schemeClr val="bg1"/>
                    </a:solidFill>
                  </a:tcPr>
                </a:tc>
                <a:tc>
                  <a:txBody>
                    <a:bodyPr/>
                    <a:lstStyle/>
                    <a:p>
                      <a:r>
                        <a:rPr lang="nb-NO" sz="1400" dirty="0" err="1" smtClean="0">
                          <a:solidFill>
                            <a:schemeClr val="tx1"/>
                          </a:solidFill>
                          <a:latin typeface="+mn-lt"/>
                        </a:rPr>
                        <a:t>Yes</a:t>
                      </a:r>
                      <a:endParaRPr lang="nb-NO" sz="1400" dirty="0">
                        <a:solidFill>
                          <a:schemeClr val="tx1"/>
                        </a:solidFill>
                        <a:latin typeface="+mn-lt"/>
                      </a:endParaRPr>
                    </a:p>
                  </a:txBody>
                  <a:tcPr marL="68580" marR="68580" marT="0" marB="0">
                    <a:solidFill>
                      <a:schemeClr val="bg1"/>
                    </a:solidFill>
                  </a:tcPr>
                </a:tc>
                <a:tc>
                  <a:txBody>
                    <a:bodyPr/>
                    <a:lstStyle/>
                    <a:p>
                      <a:pPr>
                        <a:lnSpc>
                          <a:spcPct val="115000"/>
                        </a:lnSpc>
                        <a:spcAft>
                          <a:spcPts val="0"/>
                        </a:spcAft>
                      </a:pPr>
                      <a:r>
                        <a:rPr lang="nb-NO" sz="1400" dirty="0" err="1" smtClean="0">
                          <a:solidFill>
                            <a:schemeClr val="tx1"/>
                          </a:solidFill>
                          <a:effectLst/>
                          <a:latin typeface="+mj-lt"/>
                          <a:ea typeface="Calibri"/>
                          <a:cs typeface="Times New Roman"/>
                        </a:rPr>
                        <a:t>Yes</a:t>
                      </a:r>
                      <a:r>
                        <a:rPr lang="nb-NO" sz="1400" dirty="0" smtClean="0">
                          <a:solidFill>
                            <a:schemeClr val="tx1"/>
                          </a:solidFill>
                          <a:effectLst/>
                          <a:latin typeface="+mj-lt"/>
                          <a:ea typeface="Calibri"/>
                          <a:cs typeface="Times New Roman"/>
                        </a:rPr>
                        <a:t>, </a:t>
                      </a:r>
                      <a:r>
                        <a:rPr lang="nb-NO" sz="1400" dirty="0" err="1" smtClean="0">
                          <a:solidFill>
                            <a:schemeClr val="tx1"/>
                          </a:solidFill>
                          <a:effectLst/>
                          <a:latin typeface="+mj-lt"/>
                          <a:ea typeface="Calibri"/>
                          <a:cs typeface="Times New Roman"/>
                        </a:rPr>
                        <a:t>suitable</a:t>
                      </a:r>
                      <a:r>
                        <a:rPr lang="nb-NO" sz="1400" baseline="0" dirty="0" smtClean="0">
                          <a:solidFill>
                            <a:schemeClr val="tx1"/>
                          </a:solidFill>
                          <a:effectLst/>
                          <a:latin typeface="+mj-lt"/>
                          <a:ea typeface="Calibri"/>
                          <a:cs typeface="Times New Roman"/>
                        </a:rPr>
                        <a:t> </a:t>
                      </a:r>
                      <a:r>
                        <a:rPr lang="nb-NO" sz="1400" baseline="0" dirty="0" err="1" smtClean="0">
                          <a:solidFill>
                            <a:schemeClr val="tx1"/>
                          </a:solidFill>
                          <a:effectLst/>
                          <a:latin typeface="+mj-lt"/>
                          <a:ea typeface="Calibri"/>
                          <a:cs typeface="Times New Roman"/>
                        </a:rPr>
                        <a:t>ptotective</a:t>
                      </a:r>
                      <a:r>
                        <a:rPr lang="nb-NO" sz="1400" baseline="0" dirty="0" smtClean="0">
                          <a:solidFill>
                            <a:schemeClr val="tx1"/>
                          </a:solidFill>
                          <a:effectLst/>
                          <a:latin typeface="+mj-lt"/>
                          <a:ea typeface="Calibri"/>
                          <a:cs typeface="Times New Roman"/>
                        </a:rPr>
                        <a:t> </a:t>
                      </a:r>
                      <a:r>
                        <a:rPr lang="nb-NO" sz="1400" dirty="0" err="1" smtClean="0">
                          <a:solidFill>
                            <a:schemeClr val="tx1"/>
                          </a:solidFill>
                          <a:effectLst/>
                          <a:latin typeface="+mj-lt"/>
                          <a:ea typeface="Calibri"/>
                          <a:cs typeface="Times New Roman"/>
                        </a:rPr>
                        <a:t>clothes</a:t>
                      </a:r>
                      <a:endParaRPr lang="nb-NO" sz="1400" dirty="0">
                        <a:solidFill>
                          <a:schemeClr val="tx1"/>
                        </a:solidFill>
                        <a:effectLst/>
                        <a:latin typeface="+mj-lt"/>
                        <a:ea typeface="Calibri"/>
                        <a:cs typeface="Times New Roman"/>
                      </a:endParaRPr>
                    </a:p>
                  </a:txBody>
                  <a:tcPr marL="68580" marR="68580" marT="0" marB="0">
                    <a:solidFill>
                      <a:schemeClr val="bg1"/>
                    </a:solidFill>
                  </a:tcPr>
                </a:tc>
              </a:tr>
              <a:tr h="278285">
                <a:tc>
                  <a:txBody>
                    <a:bodyPr/>
                    <a:lstStyle/>
                    <a:p>
                      <a:pPr>
                        <a:lnSpc>
                          <a:spcPct val="115000"/>
                        </a:lnSpc>
                        <a:spcAft>
                          <a:spcPts val="0"/>
                        </a:spcAft>
                      </a:pPr>
                      <a:r>
                        <a:rPr lang="nb-NO" sz="1400" dirty="0" err="1" smtClean="0">
                          <a:solidFill>
                            <a:schemeClr val="tx1"/>
                          </a:solidFill>
                          <a:effectLst/>
                          <a:latin typeface="+mn-lt"/>
                          <a:ea typeface="Calibri"/>
                          <a:cs typeface="Times New Roman"/>
                        </a:rPr>
                        <a:t>Effective</a:t>
                      </a:r>
                      <a:r>
                        <a:rPr lang="nb-NO" sz="1400" dirty="0" smtClean="0">
                          <a:solidFill>
                            <a:schemeClr val="tx1"/>
                          </a:solidFill>
                          <a:effectLst/>
                          <a:latin typeface="+mn-lt"/>
                          <a:ea typeface="Calibri"/>
                          <a:cs typeface="Times New Roman"/>
                        </a:rPr>
                        <a:t> </a:t>
                      </a:r>
                      <a:r>
                        <a:rPr lang="nb-NO" sz="1400" dirty="0" err="1" smtClean="0">
                          <a:solidFill>
                            <a:schemeClr val="tx1"/>
                          </a:solidFill>
                          <a:effectLst/>
                          <a:latin typeface="+mn-lt"/>
                          <a:ea typeface="Calibri"/>
                          <a:cs typeface="Times New Roman"/>
                        </a:rPr>
                        <a:t>vector</a:t>
                      </a:r>
                      <a:r>
                        <a:rPr lang="nb-NO" sz="1400" dirty="0" smtClean="0">
                          <a:solidFill>
                            <a:schemeClr val="tx1"/>
                          </a:solidFill>
                          <a:effectLst/>
                          <a:latin typeface="+mn-lt"/>
                          <a:ea typeface="Calibri"/>
                          <a:cs typeface="Times New Roman"/>
                        </a:rPr>
                        <a:t> </a:t>
                      </a:r>
                      <a:r>
                        <a:rPr lang="nb-NO" sz="1400" dirty="0" err="1" smtClean="0">
                          <a:solidFill>
                            <a:schemeClr val="tx1"/>
                          </a:solidFill>
                          <a:effectLst/>
                          <a:latin typeface="+mn-lt"/>
                          <a:ea typeface="Calibri"/>
                          <a:cs typeface="Times New Roman"/>
                        </a:rPr>
                        <a:t>control</a:t>
                      </a:r>
                      <a:r>
                        <a:rPr lang="nb-NO" sz="1400" baseline="0" dirty="0" smtClean="0">
                          <a:solidFill>
                            <a:schemeClr val="tx1"/>
                          </a:solidFill>
                          <a:effectLst/>
                          <a:latin typeface="+mn-lt"/>
                          <a:ea typeface="Calibri"/>
                          <a:cs typeface="Times New Roman"/>
                        </a:rPr>
                        <a:t> </a:t>
                      </a:r>
                    </a:p>
                    <a:p>
                      <a:pPr>
                        <a:lnSpc>
                          <a:spcPct val="115000"/>
                        </a:lnSpc>
                        <a:spcAft>
                          <a:spcPts val="0"/>
                        </a:spcAft>
                      </a:pPr>
                      <a:r>
                        <a:rPr lang="nb-NO" sz="1400" baseline="0" dirty="0" smtClean="0">
                          <a:solidFill>
                            <a:schemeClr val="tx1"/>
                          </a:solidFill>
                          <a:effectLst/>
                          <a:latin typeface="+mn-lt"/>
                          <a:ea typeface="Calibri"/>
                          <a:cs typeface="Times New Roman"/>
                        </a:rPr>
                        <a:t>(</a:t>
                      </a:r>
                      <a:r>
                        <a:rPr lang="nb-NO" sz="1400" baseline="0" dirty="0" err="1" smtClean="0">
                          <a:solidFill>
                            <a:schemeClr val="tx1"/>
                          </a:solidFill>
                          <a:effectLst/>
                          <a:latin typeface="+mn-lt"/>
                          <a:ea typeface="Calibri"/>
                          <a:cs typeface="Times New Roman"/>
                        </a:rPr>
                        <a:t>rodents</a:t>
                      </a:r>
                      <a:r>
                        <a:rPr lang="nb-NO" sz="1400" baseline="0" dirty="0" smtClean="0">
                          <a:solidFill>
                            <a:schemeClr val="tx1"/>
                          </a:solidFill>
                          <a:effectLst/>
                          <a:latin typeface="+mn-lt"/>
                          <a:ea typeface="Calibri"/>
                          <a:cs typeface="Times New Roman"/>
                        </a:rPr>
                        <a:t>, </a:t>
                      </a:r>
                      <a:r>
                        <a:rPr lang="nb-NO" sz="1400" baseline="0" dirty="0" err="1" smtClean="0">
                          <a:solidFill>
                            <a:schemeClr val="tx1"/>
                          </a:solidFill>
                          <a:effectLst/>
                          <a:latin typeface="+mn-lt"/>
                          <a:ea typeface="Calibri"/>
                          <a:cs typeface="Times New Roman"/>
                        </a:rPr>
                        <a:t>insects</a:t>
                      </a:r>
                      <a:r>
                        <a:rPr lang="nb-NO" sz="1400" baseline="0" dirty="0" smtClean="0">
                          <a:solidFill>
                            <a:schemeClr val="tx1"/>
                          </a:solidFill>
                          <a:effectLst/>
                          <a:latin typeface="+mn-lt"/>
                          <a:ea typeface="Calibri"/>
                          <a:cs typeface="Times New Roman"/>
                        </a:rPr>
                        <a:t> </a:t>
                      </a:r>
                      <a:r>
                        <a:rPr lang="nb-NO" sz="1400" baseline="0" dirty="0" err="1" smtClean="0">
                          <a:solidFill>
                            <a:schemeClr val="tx1"/>
                          </a:solidFill>
                          <a:effectLst/>
                          <a:latin typeface="+mn-lt"/>
                          <a:ea typeface="Calibri"/>
                          <a:cs typeface="Times New Roman"/>
                        </a:rPr>
                        <a:t>etc</a:t>
                      </a:r>
                      <a:r>
                        <a:rPr lang="nb-NO" sz="1400" baseline="0" dirty="0" smtClean="0">
                          <a:solidFill>
                            <a:schemeClr val="tx1"/>
                          </a:solidFill>
                          <a:effectLst/>
                          <a:latin typeface="+mn-lt"/>
                          <a:ea typeface="Calibri"/>
                          <a:cs typeface="Times New Roman"/>
                        </a:rPr>
                        <a:t>)</a:t>
                      </a:r>
                      <a:endParaRPr lang="nb-NO" sz="1400" dirty="0">
                        <a:solidFill>
                          <a:schemeClr val="tx1"/>
                        </a:solidFill>
                        <a:effectLst/>
                        <a:latin typeface="+mn-lt"/>
                        <a:ea typeface="Calibri"/>
                        <a:cs typeface="Times New Roman"/>
                      </a:endParaRPr>
                    </a:p>
                  </a:txBody>
                  <a:tcPr marL="68580" marR="68580" marT="0" marB="0">
                    <a:solidFill>
                      <a:schemeClr val="bg1"/>
                    </a:solidFill>
                  </a:tcPr>
                </a:tc>
                <a:tc>
                  <a:txBody>
                    <a:bodyPr/>
                    <a:lstStyle/>
                    <a:p>
                      <a:pPr>
                        <a:lnSpc>
                          <a:spcPct val="115000"/>
                        </a:lnSpc>
                        <a:spcAft>
                          <a:spcPts val="0"/>
                        </a:spcAft>
                      </a:pPr>
                      <a:r>
                        <a:rPr lang="nb-NO" sz="1400" dirty="0" smtClean="0">
                          <a:solidFill>
                            <a:schemeClr val="tx1"/>
                          </a:solidFill>
                          <a:effectLst/>
                          <a:latin typeface="+mn-lt"/>
                        </a:rPr>
                        <a:t>No </a:t>
                      </a:r>
                      <a:r>
                        <a:rPr lang="nb-NO" sz="1400" dirty="0" err="1" smtClean="0">
                          <a:solidFill>
                            <a:schemeClr val="tx1"/>
                          </a:solidFill>
                          <a:effectLst/>
                          <a:latin typeface="+mn-lt"/>
                        </a:rPr>
                        <a:t>demands</a:t>
                      </a:r>
                      <a:endParaRPr lang="nb-NO" sz="1400" dirty="0">
                        <a:solidFill>
                          <a:schemeClr val="tx1"/>
                        </a:solidFill>
                        <a:effectLst/>
                        <a:latin typeface="+mn-lt"/>
                      </a:endParaRPr>
                    </a:p>
                  </a:txBody>
                  <a:tcPr marL="68580" marR="68580" marT="0" marB="0">
                    <a:solidFill>
                      <a:schemeClr val="bg1"/>
                    </a:solidFill>
                  </a:tcPr>
                </a:tc>
                <a:tc>
                  <a:txBody>
                    <a:bodyPr/>
                    <a:lstStyle/>
                    <a:p>
                      <a:r>
                        <a:rPr lang="nb-NO" sz="1400" dirty="0" smtClean="0"/>
                        <a:t>Must be in </a:t>
                      </a:r>
                      <a:r>
                        <a:rPr lang="nb-NO" sz="1400" dirty="0" err="1" smtClean="0"/>
                        <a:t>place</a:t>
                      </a:r>
                      <a:endParaRPr lang="nb-NO" sz="1400" dirty="0"/>
                    </a:p>
                  </a:txBody>
                  <a:tcPr marL="68580" marR="68580" marT="0" marB="0">
                    <a:solidFill>
                      <a:schemeClr val="bg1"/>
                    </a:solidFill>
                  </a:tcPr>
                </a:tc>
              </a:tr>
              <a:tr h="216024">
                <a:tc>
                  <a:txBody>
                    <a:bodyPr/>
                    <a:lstStyle/>
                    <a:p>
                      <a:pPr>
                        <a:lnSpc>
                          <a:spcPct val="115000"/>
                        </a:lnSpc>
                        <a:spcAft>
                          <a:spcPts val="0"/>
                        </a:spcAft>
                      </a:pPr>
                      <a:r>
                        <a:rPr lang="nb-NO" sz="1400" dirty="0" err="1" smtClean="0">
                          <a:effectLst/>
                          <a:latin typeface="+mn-lt"/>
                        </a:rPr>
                        <a:t>Inactivation</a:t>
                      </a:r>
                      <a:r>
                        <a:rPr lang="nb-NO" sz="1400" baseline="0" dirty="0" smtClean="0">
                          <a:effectLst/>
                          <a:latin typeface="+mn-lt"/>
                        </a:rPr>
                        <a:t> </a:t>
                      </a:r>
                      <a:r>
                        <a:rPr lang="nb-NO" sz="1400" baseline="0" dirty="0" err="1" smtClean="0">
                          <a:effectLst/>
                          <a:latin typeface="+mn-lt"/>
                        </a:rPr>
                        <a:t>of</a:t>
                      </a:r>
                      <a:r>
                        <a:rPr lang="nb-NO" sz="1400" dirty="0" smtClean="0">
                          <a:effectLst/>
                          <a:latin typeface="+mn-lt"/>
                        </a:rPr>
                        <a:t> GMM in </a:t>
                      </a:r>
                      <a:r>
                        <a:rPr lang="nb-NO" sz="1400" dirty="0" err="1" smtClean="0">
                          <a:effectLst/>
                          <a:latin typeface="+mn-lt"/>
                        </a:rPr>
                        <a:t>contaminated</a:t>
                      </a:r>
                      <a:r>
                        <a:rPr lang="nb-NO" sz="1400" baseline="0" dirty="0" smtClean="0">
                          <a:effectLst/>
                          <a:latin typeface="+mn-lt"/>
                        </a:rPr>
                        <a:t> material and </a:t>
                      </a:r>
                      <a:r>
                        <a:rPr lang="nb-NO" sz="1400" baseline="0" dirty="0" err="1" smtClean="0">
                          <a:effectLst/>
                          <a:latin typeface="+mn-lt"/>
                        </a:rPr>
                        <a:t>waste</a:t>
                      </a:r>
                      <a:endParaRPr lang="nb-NO" sz="1400" dirty="0">
                        <a:solidFill>
                          <a:schemeClr val="tx1"/>
                        </a:solidFill>
                        <a:effectLst/>
                        <a:latin typeface="+mn-lt"/>
                        <a:ea typeface="Calibri"/>
                        <a:cs typeface="Times New Roman"/>
                      </a:endParaRPr>
                    </a:p>
                  </a:txBody>
                  <a:tcPr marL="68580" marR="68580" marT="0" marB="0">
                    <a:solidFill>
                      <a:schemeClr val="bg1"/>
                    </a:solidFill>
                  </a:tcPr>
                </a:tc>
                <a:tc gridSpan="2">
                  <a:txBody>
                    <a:bodyPr/>
                    <a:lstStyle/>
                    <a:p>
                      <a:pPr algn="l"/>
                      <a:r>
                        <a:rPr lang="nb-NO" sz="1400" dirty="0" smtClean="0">
                          <a:latin typeface="+mn-lt"/>
                        </a:rPr>
                        <a:t>Is </a:t>
                      </a:r>
                      <a:r>
                        <a:rPr lang="nb-NO" sz="1400" dirty="0" err="1" smtClean="0">
                          <a:latin typeface="+mn-lt"/>
                        </a:rPr>
                        <a:t>required</a:t>
                      </a:r>
                      <a:endParaRPr lang="nb-NO" sz="1400" dirty="0">
                        <a:latin typeface="+mn-lt"/>
                      </a:endParaRPr>
                    </a:p>
                  </a:txBody>
                  <a:tcPr marL="68580" marR="68580" marT="0" marB="0">
                    <a:solidFill>
                      <a:schemeClr val="bg1"/>
                    </a:solidFill>
                  </a:tcPr>
                </a:tc>
                <a:tc hMerge="1">
                  <a:txBody>
                    <a:bodyPr/>
                    <a:lstStyle/>
                    <a:p>
                      <a:endParaRPr lang="nb-NO"/>
                    </a:p>
                  </a:txBody>
                  <a:tcPr/>
                </a:tc>
              </a:tr>
              <a:tr h="216024">
                <a:tc>
                  <a:txBody>
                    <a:bodyPr/>
                    <a:lstStyle/>
                    <a:p>
                      <a:pPr>
                        <a:lnSpc>
                          <a:spcPct val="115000"/>
                        </a:lnSpc>
                        <a:spcAft>
                          <a:spcPts val="0"/>
                        </a:spcAft>
                      </a:pPr>
                      <a:r>
                        <a:rPr lang="nb-NO" sz="1400" dirty="0" err="1" smtClean="0">
                          <a:effectLst/>
                        </a:rPr>
                        <a:t>Work</a:t>
                      </a:r>
                      <a:r>
                        <a:rPr lang="nb-NO" sz="1400" dirty="0" smtClean="0">
                          <a:effectLst/>
                        </a:rPr>
                        <a:t> </a:t>
                      </a:r>
                      <a:r>
                        <a:rPr lang="nb-NO" sz="1400" dirty="0" err="1" smtClean="0">
                          <a:effectLst/>
                        </a:rPr>
                        <a:t>bench</a:t>
                      </a:r>
                      <a:r>
                        <a:rPr lang="nb-NO" sz="1400" dirty="0" smtClean="0">
                          <a:effectLst/>
                        </a:rPr>
                        <a:t> </a:t>
                      </a:r>
                      <a:r>
                        <a:rPr lang="nb-NO" sz="1400" dirty="0" err="1" smtClean="0">
                          <a:effectLst/>
                        </a:rPr>
                        <a:t>surface</a:t>
                      </a:r>
                      <a:endParaRPr lang="nb-NO" sz="1400" dirty="0">
                        <a:solidFill>
                          <a:schemeClr val="tx1"/>
                        </a:solidFill>
                        <a:effectLst/>
                        <a:latin typeface="+mj-lt"/>
                        <a:ea typeface="Calibri"/>
                        <a:cs typeface="Times New Roman"/>
                      </a:endParaRPr>
                    </a:p>
                  </a:txBody>
                  <a:tcPr marL="68580" marR="68580" marT="0" marB="0">
                    <a:solidFill>
                      <a:schemeClr val="bg1"/>
                    </a:solidFill>
                  </a:tcPr>
                </a:tc>
                <a:tc gridSpan="2">
                  <a:txBody>
                    <a:bodyPr/>
                    <a:lstStyle/>
                    <a:p>
                      <a:pPr>
                        <a:lnSpc>
                          <a:spcPct val="115000"/>
                        </a:lnSpc>
                        <a:spcAft>
                          <a:spcPts val="0"/>
                        </a:spcAft>
                      </a:pPr>
                      <a:r>
                        <a:rPr lang="nb-NO" sz="1400" dirty="0" smtClean="0">
                          <a:effectLst/>
                        </a:rPr>
                        <a:t>- </a:t>
                      </a:r>
                      <a:r>
                        <a:rPr lang="nb-NO" sz="1400" dirty="0" err="1" smtClean="0">
                          <a:effectLst/>
                        </a:rPr>
                        <a:t>Easy</a:t>
                      </a:r>
                      <a:r>
                        <a:rPr lang="nb-NO" sz="1400" dirty="0" smtClean="0">
                          <a:effectLst/>
                        </a:rPr>
                        <a:t> to</a:t>
                      </a:r>
                      <a:r>
                        <a:rPr lang="nb-NO" sz="1400" baseline="0" dirty="0" smtClean="0">
                          <a:effectLst/>
                        </a:rPr>
                        <a:t> </a:t>
                      </a:r>
                      <a:r>
                        <a:rPr lang="nb-NO" sz="1400" baseline="0" dirty="0" err="1" smtClean="0">
                          <a:effectLst/>
                        </a:rPr>
                        <a:t>clean</a:t>
                      </a:r>
                      <a:r>
                        <a:rPr lang="nb-NO" sz="1400" baseline="0" dirty="0" smtClean="0">
                          <a:effectLst/>
                        </a:rPr>
                        <a:t>, </a:t>
                      </a:r>
                      <a:r>
                        <a:rPr lang="en-GB" sz="1400" kern="1200" dirty="0" smtClean="0">
                          <a:solidFill>
                            <a:schemeClr val="dk1"/>
                          </a:solidFill>
                          <a:effectLst/>
                          <a:latin typeface="+mn-lt"/>
                          <a:ea typeface="+mn-ea"/>
                          <a:cs typeface="+mn-cs"/>
                        </a:rPr>
                        <a:t>resistant to water, acid, alkali, solvents, </a:t>
                      </a:r>
                      <a:r>
                        <a:rPr lang="en-GB" sz="1400" kern="1200" dirty="0" err="1" smtClean="0">
                          <a:solidFill>
                            <a:schemeClr val="dk1"/>
                          </a:solidFill>
                          <a:effectLst/>
                          <a:latin typeface="+mn-lt"/>
                          <a:ea typeface="+mn-ea"/>
                          <a:cs typeface="+mn-cs"/>
                        </a:rPr>
                        <a:t>disinfective</a:t>
                      </a:r>
                      <a:r>
                        <a:rPr lang="en-GB" sz="1400" kern="1200" dirty="0" smtClean="0">
                          <a:solidFill>
                            <a:schemeClr val="dk1"/>
                          </a:solidFill>
                          <a:effectLst/>
                          <a:latin typeface="+mn-lt"/>
                          <a:ea typeface="+mn-ea"/>
                          <a:cs typeface="+mn-cs"/>
                        </a:rPr>
                        <a:t> agents, decontaminating agents </a:t>
                      </a:r>
                      <a:endParaRPr lang="nb-NO" sz="1400" dirty="0">
                        <a:solidFill>
                          <a:schemeClr val="tx1"/>
                        </a:solidFill>
                        <a:effectLst/>
                        <a:latin typeface="+mj-lt"/>
                      </a:endParaRPr>
                    </a:p>
                  </a:txBody>
                  <a:tcPr marL="68580" marR="68580" marT="0" marB="0">
                    <a:solidFill>
                      <a:schemeClr val="bg1"/>
                    </a:solidFill>
                  </a:tcPr>
                </a:tc>
                <a:tc hMerge="1">
                  <a:txBody>
                    <a:bodyPr/>
                    <a:lstStyle/>
                    <a:p>
                      <a:pPr>
                        <a:lnSpc>
                          <a:spcPct val="115000"/>
                        </a:lnSpc>
                        <a:spcAft>
                          <a:spcPts val="0"/>
                        </a:spcAft>
                      </a:pPr>
                      <a:endParaRPr lang="nb-NO" sz="1500" dirty="0">
                        <a:solidFill>
                          <a:schemeClr val="tx1"/>
                        </a:solidFill>
                        <a:effectLst/>
                      </a:endParaRPr>
                    </a:p>
                  </a:txBody>
                  <a:tcPr marL="68580" marR="68580" marT="0" marB="0"/>
                </a:tc>
              </a:tr>
            </a:tbl>
          </a:graphicData>
        </a:graphic>
      </p:graphicFrame>
      <p:sp>
        <p:nvSpPr>
          <p:cNvPr id="11" name="Rectangle 10"/>
          <p:cNvSpPr/>
          <p:nvPr/>
        </p:nvSpPr>
        <p:spPr>
          <a:xfrm>
            <a:off x="395536" y="188640"/>
            <a:ext cx="8208912" cy="830997"/>
          </a:xfrm>
          <a:prstGeom prst="rect">
            <a:avLst/>
          </a:prstGeom>
        </p:spPr>
        <p:txBody>
          <a:bodyPr wrap="square">
            <a:spAutoFit/>
          </a:bodyPr>
          <a:lstStyle/>
          <a:p>
            <a:pPr algn="ctr"/>
            <a:r>
              <a:rPr lang="en-US" sz="2400" b="1" dirty="0" smtClean="0"/>
              <a:t>Example: confinement- and safety measures for GMM (</a:t>
            </a:r>
            <a:r>
              <a:rPr lang="en-US" sz="2400" b="1" dirty="0" err="1" smtClean="0"/>
              <a:t>labscale</a:t>
            </a:r>
            <a:r>
              <a:rPr lang="en-US" sz="2400" b="1" dirty="0" smtClean="0"/>
              <a:t>). </a:t>
            </a:r>
            <a:endParaRPr lang="en-US" sz="2400" b="1" dirty="0"/>
          </a:p>
        </p:txBody>
      </p:sp>
      <p:sp>
        <p:nvSpPr>
          <p:cNvPr id="3" name="TextBox 2"/>
          <p:cNvSpPr txBox="1"/>
          <p:nvPr/>
        </p:nvSpPr>
        <p:spPr>
          <a:xfrm>
            <a:off x="473809" y="3923764"/>
            <a:ext cx="7122527" cy="369332"/>
          </a:xfrm>
          <a:prstGeom prst="rect">
            <a:avLst/>
          </a:prstGeom>
          <a:noFill/>
        </p:spPr>
        <p:txBody>
          <a:bodyPr wrap="none" rtlCol="0">
            <a:spAutoFit/>
          </a:bodyPr>
          <a:lstStyle/>
          <a:p>
            <a:r>
              <a:rPr lang="en-US" dirty="0" smtClean="0"/>
              <a:t>GMM-rules are </a:t>
            </a:r>
            <a:r>
              <a:rPr lang="en-US" i="1" dirty="0" smtClean="0">
                <a:solidFill>
                  <a:srgbClr val="FF0000"/>
                </a:solidFill>
              </a:rPr>
              <a:t>in addition </a:t>
            </a:r>
            <a:r>
              <a:rPr lang="en-US" dirty="0" smtClean="0"/>
              <a:t>to requirements for all biological factors. </a:t>
            </a:r>
            <a:endParaRPr lang="en-US" dirty="0"/>
          </a:p>
        </p:txBody>
      </p:sp>
      <p:sp>
        <p:nvSpPr>
          <p:cNvPr id="6" name="AutoShape 2" descr="data:image/jpeg;base64,/9j/4AAQSkZJRgABAQAAAQABAAD/2wCEAAkGBhAQEBAPDxQPDw8QEBAPDw8QDxAPEBAPFBUVFRUQFBIXHCYeFxkjGRUSHy8gIycpOCwsFR8xNTAsNSYrLCkBCQoKDgwOGg8PFCkcHxwpLCwpKSkpLCwpKSksKS0sKSkpKSwsKSwpKSkpLCotKSksKSksKSkpKSwpKSwsKSkpLv/AABEIARYAtgMBIgACEQEDEQH/xAAcAAEAAQUBAQAAAAAAAAAAAAAABgECAwUHBAj/xABIEAACAQIDAwgHBQUGBAcAAAABAgADEQQSIQUGMQcTIkFRYXGRIzJygaGxwRRCUrLRM2JjgqIkc5KzwtJDU2ThCBUWdIOT8P/EABkBAQEBAQEBAAAAAAAAAAAAAAABAgMEBf/EACIRAQEBAQABBAIDAQAAAAAAAAABEQIDEiExQRNRBDJhIv/aAAwDAQACEQMRAD8A7jERAREQEREBETi28/LDV+01aVFmoUaT1KQCopqOVJXOzHhqCQB1HW8DtMT532vv9iKv7DGVgLDovX5s365oam2Mc5ua9Sp2/wBsQ/6pqcs3p9TRPnzdzemthnBcvUUqAy1mSsBca5emMutuHZ18Jp9s7z484iq+GdqdFnLogrBQgOuUDnDoDcR6T1PpuJ8x4XfnbCH9ufBsQfo8k2weUfal7PXpPc6KVNTw1y3+Memnqju0TSbsbcfEowqhBWp5M/Nm6MHBysBclfVbQk8O+buZaIiICIiAiIgIiICIiAiIgIiICc7325GsNj6jYii5wtd7mpZc9Ko34itwVJ6yD7rzokQPnzGf+H/aK/squEqjvepTPkUt8Zra3IntlATzdFsoJsldSTYXsBa5PdPpWc/345Rmov8AY8BapimOXME53K3DKiDQkG9ydBYizWNrPdLj5+rUMRRbI/OUmP3Xp1EbyZQZtNjbrbSxjlMPTqVGC5iTamoXQes9h18JKto7rY6pUXE7SrsKlxrnzuo42VRoOuyggceABM9n/nD4ek3MU1GUhmq1clerUHEtmf1dL6KqiTq3m4SSzWoocj+2zxp0072r0T8iZutmciG0yQauJo0F68jO7eQAHxkp3a5RKgXLXHOXAyEEhuriD1Wvp3ToGzseKoJBBKmxtfTsuDqD3Ruq126O6dLZ1A0qbPVd25yrWqevUewHuAAFh4zeREBERAREQEREBERAREQEREBERATEMShbIGQsNCoYZr2va3HhMs5nuxjrbRrVK4XMr4hGqsFDBVFS7kga9Gko8D3WgSvfPaOJSg1HAo1TF1VsuUgczT4GqSSLHqHf4Tnm6mFxeDzh8Ki1nchsVWzCpkt6tzoEAB4aW8J0/ZtMsprvo9a1Qg/cS3o6fuXj3lpFeUHaZp0GVQS1W6MR92iPW/xEBfDNOnN9M1zs9VxD9rbR+0OajE5AStJeF006Vu1tCezQdWupx2GfK3Oac4q5Sb2I67e7SejEYsU6uHo9bH0jEX6r2B8bSQJVp4inkFyBwJUjhpmW/Ed84/N93REqQY1KVizG569NcwOnZltp49k6BurvF9nIpVGqVKlarTpIpBcElrDpXGW1z2yGbYp/Z6qFAToGJ0GhJBW1+wSYbr4enTxDPWUscPh6tZc2XouhAz2BIBAB4niYwdNiQ/creetiXZKzpUupanlplGUKdcx9U3DLwkwmgiIgIiICIiAiIgIiICIiAiaLeHeMYdlooAazoanS9VEBtmI6yTcAdx7LHn+094sbXepTV6tOmps1XXMx7KaDT32/SB0jbe8+Fwa3r1FVvu0l6dZz2LTGpnMk2xhzVrs1DEua9So6gVDTbK5JCEZbX6VuM152ZlDMFbMbEs/Tqubjix1JOugltVHp2LpUp+0jJ8xJes+FzXQdn7aqFzY1zSVWztWKimpPAXyi56/gL3nl2liqDI1SqAxZwtFKjIgJVSFzZyFt0mbKTqS00mM26aWDpVqvOMgtTQhS2Z+llQdQJA/WaDejbFKrh6FMUw1ZwXqhxmNDpECmoOgYgXJ7CLcZvPVP+mNy+zV4qotLFKC5qHMxqMcpAY31zKbNx4i03mBJxbClelh6WcA1WdRVY8LIrEW6uJ85rt3t1XxTE6ALwLAlSew2I04Te1ti1cKCauEwmMp3zGpTQrVUdnaLW7PfN8eKX5Z68l+m+fdWkBl5ipUtpztWtzpI7bKwVfIzU7ax3MJiKiMFNSi+HcVKbXYOdSpJFjfXwnkw29DUsVRGFq16mHrZVqYesz1OaYtayM9yNCDoTwky2lgvtBTnGLU1B9EbZGfqci2ttdP+8t8H6qTy/uNJyfVqNCoHZkWnzRorUF+bVmZWClrWUEIP8PhOnBgdRqDwMjWA2ZQp0zSVRkbiCSR7gToO4TztsSrRBbBVWpg68ySeaPgL2U+Fpi+OxudypdEiOyt6qv8AxlzAEqbWzada20YeUldKqGUMpurAMCOsHUGYaXxEQEREBERASOb+bZr4TCc/h/WWoiuSoYLTa4J14a5Rfvkjkb5RlvszFeyh8qiH6QIBS3+xdbTn3U/hApofdYaxV23iWHSrVz/8r/K8ggNps8Jthl0fpAdf3h+szo9+09oulSnULmxUqWYki4NxcnqnvobaUhTVFrgAstiD38JG94MUHVChuNTcXBDaaHs65qsJX0tmKG/3TlB/l4HyktWOp7BxlClU53OtRydC5Q5F7FRstj3hpqd89v1K9ashdmo06mekoIy9Eaaai+p114yJ08TV6ije0mvmCPlM5qk02Y2DZXuBcjr65ZfpLE5XaFPma64rnK2H5gA0CwKsxuqhVtZWzBTmHA3MgOxdnl8QtNyqLrdqjZQLcbs3E/Wb3buIZcPmW1y1AG5SxF6hsc5t2TFg9quhPNqygm+lGkb+5QZrUxO9m7GqUkIw2JwuQm+oWpbuzAyuJ2RiX9fG01HWKaqvxBBkPxW8uLAXmQOBuWwFO5NtNTS11mzp71VLahgeu2BA1/8ArnaeXHP8ethgdlYDCvnNak9QEgEupynrso4GbtK6kAg3B4EA6yJtvVVP/O8BSp0/naKe367HopiG8atIflc/KX8/+J+JNErFRezEeHV33mMbTYhij01VdCVPPOO6y6XkIxoxNcG6imNDd6ju2gYcCoH3u3qnt2Vg6qUyvO5EzFmyIiEnhbM2b4ETn35rY6c+Ka2G0sdzdP8As9M1KrnKrVhkRTYnPzfWBodTbXUTdbB3tppSpUawZSlNENQdNWKgAsesXOvCR7G1KVOlUYXdsts7Esx4aAnUzxUb2vPPz1rteXVMNjadUXpsrj90g28R1TPOW0qrKQVJUjgVNiPeJvcBvPiU0cc6o/EpDf4h9bzpKxYmsTV7O3gpViF6VNzoFa2p7ARxm0lQiIgJod+0vs3GD+Cx8rH6TfTU72pfAY0f9LX+CMYHzwT1Ssx1BrfvHG8yAzApcj6947xLThlb938v/aXmUgWfZGXgSPfNjswgjm6jWvmFzpxmHZ9X0iq2qFhmQnQgnWx6j3yRYjB0EayUg3tNUb4KQJYV595FzYNSvSbnKdwL2subr981tLa5BGZF4Dr7pvWxFVlCBEyA3C80pAPb0wYVa/Ucnslaf5bS2xMX4fGF1XLRY6dSlvkJ6TWqf8sL7RVPzETxnBVG9d7+LM3zly7MH4vJR+smqz8+19TRX+cN+S8vo44Kbl0/lpufzWmJNnJ1lj7wJmTCJ2eZMaMj7VBFr1COwKifImY1xyj7rn2qn6KJ6qdFLeqvlPQoA4AD3ATNrca5sSzcKansuKjfM2l4qYg8AF/kpj5ibIGMsg1+TEHi7D+cj5R9if7zX8zNjlmN3HC4v4iUezdDZ4bFpcn0SvVAGnS0UX7ulOiSE7jrfEVW7KQHmw/2ybTcZpERKhNfvAl8Jih24euPOm02E820kzUaq9tKoPNTA+aqn6ddvjMgEscfKZFnNVpEpLyJhc2hGSkOkvtD5iTaQmmekvHivH3SbiUUi8GIFZW88GO23h6By1agViMwUJUdrdtlU9hmvrb5YdVLBcQ6i/SFIIul+t2XsMuCQAy4GQ6vygKoDCg+U2sz1UBsdb5ACTp3yWhoHoQzKHnlVpcXma1Ghrb0V0xbUlAaghXPYdIAkC+bq67Xk2XZ1RgD6NL2OrVah18Mk5PiGvj6ntv8FM63tHaZpc1SSxq1WypfUKBxcjrsATbrtaS2+0iK09jtx5y3elFB8XzyzaGFyUajCpVLBdDmVdSQPuKO2a6vgw1Rir1GrJYs/TJUk2A53ip67AjTgAJmGOargmZ/WDimx7SKii/lHfPXP2kus+72161Cq3NUHxCvlWpkK3S1yp1I43bynQcDjRVXNYoRoyEqSp7DYkSJbkbMpVUrNUUPaoFAJOXRb6rex49cmVDDpTXLTVUUcFVQoHuE6zML8skREBLaq3UjtBHnLogfM7p1S0T0YlbO47GYeRImC0wEw1RrM0x1RwkWK0+K+I7+yTdTISnEe7u7JNVMsSqmUlbyl4ED3rY/aqqqWGZKKkAnUAHiAjE+sesTS1i2XVb3ygCoamW4J/EyjTw6pPNpbvc9UqNekBUCjM6VKjoQLXQB1UaW1Ib6TB/6MpFVV3YhVK+jpYehcHjmIQsx7yZrUQBFqnMUTogHMyUVZQBxOcA2HfedhAmvo7Gpqqreu6r6q1MTXdB/Jmy/Ce+S1VwMFpbeUYyKhFEZse/fUcfnE6bvBSZK+HxIvkpsyuVFyqsCMwHaMxPut1zmmxlzbQ8a3zYj6zstdARrrrwuRfxt1Tn1cssGBa+GC9BwxPSsobMzHrbMBY9es8GPwopYUIOuohJ7SXDH5TA221TFDDmlT5lgoFVSCecJtkanbQX0vc624XE9u8R9Eg7aq/BXP0muu71ZsxJJEg5P0/s1Q9tdvgqSTyPbipbCA/iqVD8bfSSGdIEREoREQPnTa1PLXrjsr1h5O08U2u8iWxmLHZia/wDmNNURMBLXS8ulbQMS8R7pNEOkhxGsl6cIGSUi8QERKQKxKRAreWuZW8sqnQ+EKiW6gzbQX+9T/MT9Z1zFk207CL9l7a/Ccn3HW+OU/wART5MhnW8SwC9IEg6aGxv43nHsiI7E2RiBWy1LZVcNzlw2ZQb2t26Te7y+rSH8QnyRh9ZmwuIp5wo5rMc1irAmwvpwvwnn3lP7Ed9Q/lH1l22zT2+kx3MW2Co9/OHzqNN3NVuslsHh/wC7B87n6zaz0IREQEREDge962x2LH/UVD5m/wBZpWE3+/SW2jix/FB80U/WaAzNFsuEpKgyC1hJanAeEiTSWU+A8IGSLykQF4vEpArEpEBMeIPRPgflMk8+MboN7LfKBouT5b4xT+8fgL/SdK23h3dCEJBysONrXUi/jrOd8my/2q/Zm/JU/SdMfGDOaZuCE5y+Vilr2tn0F+6cPJcrXM1Ht2NmVcwdyCiMw1GrG3G3v490928rdKl3LUPxT9J6qWPZkRlWzM+VkZhdVBsTdAdeB988G8Z6aDspE+bN+kvPV6u1My2OkbES2Gw47KFL8gntmHBJlp017EQeQAmaelCIiAiIgcP5RVttLE95pHzpU5GiJKuU1LbSq96UT/QB9JFbzNFIiLSCjSVUuA8BIsRJNRbojwEDLK3lt4vAuvKXlLxKK3lIi8gTy7QPo39lvlPVPFtU+iqew3ygeTkwW+IY9zfKoPrOmVKdNekwUXGUlrajs18JzrkvYtVe5JCowW54C/Af4j5yVb17b+zUldwGJqBUUMVvfiSSOIGY+6c7zvWLuRvqdZOC/Aaf/tJHt4Na4H8OmPNnld1d4PtRrgKQqVAKbAEBqRGhJP3rg6DtErj1zYxF7Xw6+ZH6xOc7yG+zqaiViJ3QiIgIiIHHOVWnbaF+2hSPxcfSQ2TjlcFsbSPbhk+FSrIKTM0XAyt5ZeUzSC9pI6Hqr4D5SMkyS4c9FfZHygZbyt5beLyi68S2VgLxeJS8Ct54trH0NT2TPZeeDbLehfwkoy8li9Kof3W+dL9ZP8RhUe2ZVa2ozAGxnF9nbbr4Wkj4d+bZ2qBuijXAFLSzA9c9L7/bQYW54j2adFT5hZy65trl15uebldfqVqdJCzstNBxZmCqPedJodmY6nicdSqUjnpnEUgrAEA5MoJF+q4M5NjNo1azZq1SpVbtd2a3hfhOj8mVK74IdtR28s5+k1xzhx5fXckdqiInZ1IiICIiByflgT+04c9tAjyc/rIBadG5Y09LhG7adYeTJ+s5yZmgZSLShmRUyR4b1F9kfKRoyR4U9BfZHylgz3i8tiUXXi8tlYFYlLxeBWa3bx9A/h9ZsLzWbwn0DyURSv8AsaPjVP5B9J5Z6sZ+zoj92of6yPpPLI+f5v71UTrXJbT9Lg+6nUbzR/1nJBOycldL0tD93Ck+YUf6pY6fx/murRETb2EREBERA5pyyrpgz/7gf5RnMbztnKNu0+Mwwalc1cOWqKg/4ikDMo/e0BHhbrnESZmi68oZYTGaZVcTJHhD0E9lflI1eSPBn0aeyPlLBnvF5S8XlRWVlt4gXXi8tvF4FSZqN5XtQbv0m1vNLvQfQ/zD5GBHscejRH8MnzqPPJPVtD/hf3S/FnP1nlkfP8v9qrO38llP0vs4RR5mn+k4fO98mFLp1j+GlRXzv+ksdf4/zXQIiJp6yIiAiIgJx/lU3O5hzjqC+hqt6dQNKdVvv+yx8m9oTsEw4zCJWpvSqqHp1FKOp4Mp0IgfMQeXAzcb47qvs/EtSN2pNd6FQ/fp34H94cD7j1iaQGc1ZLyR4I+jT2R8pGryRYI+jT2RLB6ryt5YDLgZUVlLxKXgXXiWXi8C6ajeKkWpiwLWYFgOJXrtNreY3F4EPxuHd2QIrNalT4Anqvx98yUN3a7cQEH7zfQXksVAOFplWHG+GW7Wiwu6A41HPgoA+JnXuTVNMSe+ivkH/WQNTOh8m6ehrN21QPJB+ssdOeZz8JfERK0REQEREBERA0e9+7CbQwzUWstQdOhUI/Z1Bw/lPAjsPaBPnvG4OpRqPRqqUqU2KOp6mHz8eu8+oJz3lU3L+0UzjaC+nor6VQNatEdfey/EXHUJLBx0GSLBN6NPZEjiyQYI+jT2RMwesNK3mK8reUZbyhMszShaBdeLzGWl9Gk7nKis7fhRSx8hAreWkzeYHcbH1bei5sH71VhT/p9b4SQYHkrOhr1vFaSf62/2yiCBp7tn7Lr1zajTqVLGxKqcoPYW4D3zDyj7h4+jiKf2BcTWwbooPNAvUSqCc2cIL2PRsbW4jTr6RyabAq4PAhK65KtSq9ZkuCVBCqoa3XZQffA0WA5O8S+tVqdEdl+cbyGnxk23f2GuDpGkrM93LszADUgDQDq6ImziUIiICIiAiIgIiICIiBxLlM3M+x1vtNFbYWu2oA0o1jqU7lOpHvHZNJg29GvhO/bT2bTxNGpQrLmp1FKsPkQeog2IPUQJzR+SbFojClVwzMrEU+c51QyXNmYqpym1tAD4yYIlmmSjTZzlRWdvwqpY+Q1nUd3+TvD0aSfalTEYi16jdMUr39VaZPAaC542vpwkow2Ep0xlpolNexFCDyEYORYHcfH1beiNMdtVhT/p9b4SQYHkrPGvXHetJP8AW3+2dCiUR3A7hYGlrzfOntqsX/p0X4Te0MMlMZaaqi/hRQo8hMsQEREBERAREQEREBERAREQEREBERAREQEREBERAREQEREBERAREQEREBERA//Z"/>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241" y="4437112"/>
            <a:ext cx="1073563" cy="163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utoShape 9" descr="data:image/jpeg;base64,/9j/4AAQSkZJRgABAQAAAQABAAD/2wCEAAkGBhAPDhUQDxAUERAUEhUYEBEWEhAWFBQSExUXFRMQGhIXGyYeFxkjGRITIDAiIyc1LCwsFh4xNTA2NSYrLSoBCQoKDgwNDQ0MDikYFBgpKSkpKSkpKSkpKSkpKSkpKSkpKSkpKSkpKSkpKSkpKSkpKSkpKSkpKSkpKSkpKSkpKf/AABEIAMMBAwMBIgACEQEDEQH/xAAbAAEAAgMBAQAAAAAAAAAAAAAABgcBAwUEAv/EAEIQAAEDAwEFBQUECAMJAAAAAAEAAgMEBREhBgcSMUETIjJRYRRCUnGBI3KRoQgVYmOCg5KxM6KyFiRDo7PBwuHw/8QAFAEBAAAAAAAAAAAAAAAAAAAAAP/EABQRAQAAAAAAAAAAAAAAAAAAAAD/2gAMAwEAAhEDEQA/ALxREQEREBERAREQEREBEWmqq44Y3SyvbHGwEve4gNa0c3EnQBBuWmpq44hxSPaxvm5zWj8Sqyr941fdZHU2zsGWNPDLcZRwxM+41w5/ME/s9Vrptwsc/wBrda+pq6h3ic14a0egLw5x/L5IJ5LtvbGO4XXCka7yNTBn/UurS1kczeOKRkjPiY5rm/iDhQNm4iyhuOxlJ+Lt5c/PQ4/JcKv3HzUbjUWOvlgmGvZSO0fjXh7RoAI56PaRrqUFvoqu2L3sy+0/q29xey1oIayQjhjkJ8IcOTSejgeF3TGmbRQEREBERAREQEREBERAREQEREBERAREQEREBERAREQEREAqn9rp5tort+qKZ7mUFK7ir5m++9px2Y9QeJoB94OdghoVi7a3v2G21NVnDo4Xdmf3ju7EP63NUb3KbO+yWhkrx9tVkzyOPMtdpEM/cAd83lBMrPZ4KOBlPTRiKFgwxg/Mk8ySdSTqSvaiwAgyiIgiW8fYCK8UhZhrKlgJppiPC74HEa8DuR8tDzCje6bbud0jrPc8sr6fLY3P8UrGDVpPvPa3B4vebr0JNoqnN91ofRVNNfKUYlilYybGe9jWJzsdCA5h9C0ILjUf2k28t1t0q6ljH9Ihl8pzyPZty4D1OigJ2wuu0MjorMDRULcNlrpARIXc3NYRnBwRo3XkS4ZwpDs9uXtlL352GuqCcvlqDxAuPiPZeHU697J9UHDn/SAhkdw0FuqqrHPkzH0YHn8cLW/f1LFrU2WphHmXO/8AOJqtimpWRNDI2NYwcmtaGtH0Gi2oILs7votNaQ3tjTSE4DJwGZPpICWf5s+inIOVFdqN2NtuLHdrTtjlPKeJrWSg+ZcBh/ycCFXlNeblsnO2nrOKstLjiGYDvR/stye6QAT2ZODjLTzQXci81uuMVTCyeB4kikaHMeORaeR/9dF6UBERAREQEREBERAREQEREBEUQ3j7fttFO3gZ21XMeGmh11d8ZA1LQS0YGpJAHmA9W2u39HaIuOocXSuH2UDMGSQ+ePdbnm46fM6KMUtVtJdW9ozsbPTO8HEwy1LmnkS1wwPqGlbtg92z2S/rO7u9puUmHAPw5tP8LWjw8Y01Aw3GG+ZsZBXEW6Od2tRfblI/qWTGMfRpLsLXLukq2d6lv9fG8cu0kdI09cFoe1WWiCgd5L77HTRUN0fDLTTVMQbWxDhLiM/ZvaAMaHi8Pucyr6p4Gxsaxg4WtaGtA5BrRgD8AF8VdBFMGiaJkgY4PYHsa7heMgPGRo4ZOvqt6AiIgIiIC5O1OzcVyo5KOcubHJw5cwtDmlj2vaQSCObR05ZXWRBztn7DDQUsdLTt4Yo24bnUkk5c9x6uJJJ+a6KIgIiIC8V5s8NbTvpqlgkhkbh7T+IIPMEEAgjkQF7UQUtspWT7NXcWqqeZLfVOzRzO5Mc44afIZdhrx5lruR1ulV1v1sAqbQ6cf4tK9srHY14CQyRoPQYcHfywpRsNfDXWumqnHL5IW9of3je5J/na5B3UREBERAREQEREBERAREQCqd2PjN92imuj9aOiPZ0YPJzxngdy9XyeYL2eSn+8S7Gks9XO3PEIHNYQcEPkxG130c8H6LkblLUKexQHGHTF8r/XjcQw/wBDY0E5WURAREQEREBERAREQEREBERAREQEREHK2rpO2t1VFjPHTTNx6mNwH54UG3FXmMWNjZZGM7OeZg4ntbzIl6n96rJqacSRujdnhe0tODg4cMHB6HVVtS/o92lnjdUS8/FK0fIdxgQWPT10Un+HIx/3Xtd/Yreqtrf0fLce9TT1NNIPC4Pa8A+eC0O/BwXk/wBn9qbVj2SrZc4B/wAKXx/8x3Fj0bJ9EFuoqxsO++Ezey3amkt1RoCXh3ZZ8zkB0YJ6kEftKzGSBwDmkEEZBByCDyIPUIPpERAREQEREBFqqquOGN0kr2xxtGXvc4Na0DqXHQBV1ct+VH2hht9NUXCYaARRkMJ5eLBcRnqG4QdLfUwnZ+q4enYk/dFRESujuyqBJZKJzeQpmN+sY4Hfm0qD3Sfae7U0lO63U1LTzMLXdq89pg/N5IIx1Yppuy2bqbbbGUlU5jpGPkLeBznNDHPLgMkDqSeXVBKisoiAiIgIiICIiAiIgIiICIiAiIgIiICIiAiIg420+yNJc4exq4g8YPA/lJGT7zH82nQehxqCqstF2qtla5tDXPdNaZj/ALvUEH7E9SBrgAnvMHnxDqDdi421my0Fzo30tQO67VjwBxRyDwyt9Rn6gkcig68cgc0OaQWkAggggg6ggjmF9KqN0G0c9PPLYa8/b0xd7M4nxRN1MYJ1IALXt/ZJ6NCtdAREQF4rxeIaOnfU1DwyKNvE9x8ugA6knAA6khe1U5tZM/aC/NtDHEUNGe0rC0/4j24D25HIgvEY8iXnog00dFXbWzdvUOfSWVjsRQtd353NOCc4wTkauOjeTQTkq27NY6eihEFLCyGNo0a0Yz+0Tzc71OpXopKRkMbYomhkbGhrGNGGta0YDQPLAW5AREQEREBERAREQEREBERAREQEREBERAREQEREBERAREQU5vmZ7Bdbddo9C2Ts5iNAWsIcASPNj5m/IBXEFXO/2gEtkc/rDPE8H7xMR/6ql2xlYZrXSSk5c+lgLiefEY28X55QdlERBqqqgRxukd4WNLnfJoyfyCqr9H2mMkFZXyay1FUQ49e6O0dr6unP4KxNrATbarh8Xss/D8+ydjVQj9HtzTZTjmKqXi+fDGf7FqCzUREBERAREQEREBERAWFlYI1QZREQEREBERAREQEREBERAREQEREFfb9qsMsMrTzklha35iQSf2jKk2w9OY7TRsIwW0kAI9eybn88qtt7VUbrdaSxwd4NkElWR7mR1PQtiL3fzGq4oow1oa0YaAAB5AaAIPpERB8vYHAgjIIwR5g8wqY3M1Trdda2yzO5Pc+DOnE6PQkD9qIxv+TFdKqLfNspPDNHfLfkT0/CajhGTwM8M+OoAy1w+HHQFBbqKM7Bbd093pRLEQ2ZoAqIM96N/wD3YcHDuvzBAkyAiIgIiICIiAiIgLBKyiAiIgIiICIiAiIgIiICIiAiIgKG7x94cVpp+FmJa6UYpoBqcnQSuaNeAHpzcdB1I5G1W9Z3tLrbZoDV1+SxzsfYwuacPJJxxFuuckNB5k8l6tht2Hs0xuFyk9subzxGQ6siJ6MBGpxpxYGBo0Acwbqtg30Mb62t79xqiXTudguja48XZ5+InvOx1wPd1n6IgIiICw5oIwdQeYWUQVBtNufqaSq9v2el7CXUup+INbrzbGXd3hPwP000PID5tm/CeklFNfaGSnk5dqxjhnpxmJ3MerHEeQVwqO7wYIjaap00TJRHTTPY17GuAe2Nxa4A8iDjUIPXZNrqGuANJVRTZ90PHGNCcGM4cDhpOo6FddVduL2QpI7bDcOyDquXtcykklrBI+MNaDo3RmpAyclWigIiICIiAiIgIiICIiAiIgIiICIiAiIgIiICwSsqObxLv7HaKucHDhA5rD5Pl+zYf6nhBAtwEYlfcavh0lqWhjiBnGZJCOL+Yz8ArgVf7jbR7PY4nEYdO+SU/IngYfqyNp+qsBAREQEREBERAXJ2toHVFuqoGeKSmmY37zo3Bv5kLrIgrL9H67Caz9jkcVPPI0jrwyHtWu+pe8fwqzVSFok/2c2nkgk7lBX6xO5MaXOJjPkOB5fH6B4J0V3oCIiAiIgIiICIiAiIgIiICIiAiL5e8NBJIAAySdAAOZyg+kWuCdsjQ9jg9hGWuaQWkeYI0K2ICIiAqf35XN9XNS2Wl7000rXygZ7oOWxAny1e8+QYCp3t5tzT2ikdNKQ6ZwIp4M96R/TTowcy7oPUgGJ7pNkJ3SSXu5DNZVZMLXDWOJwHfwfCXAAAdGAD3iAFkWygZTwRwR+CKNjGfdY0Nb+QC9KIgIiICIiAiIgIiIIrvF2FjvFEYThs7MuppSPBJjwk8+B2gP0PMBRfdPt9IXGz3PMdfASyMv5ysYPAXe88Ac/ebg66k2koJvI3ZMujRUU7uwuEWDDMCW8XDq1j3N1GDycNW/kgnaKpdl97ktJKLftBG6nqWaCpLe48cg53Dpr8bctPorSobhFPGJIJWSxnk9j2vaf4mnCD0IsOaCMHUHmsoCIq3203q8EnsFnZ7bcX5aCwcccJ6uJ5OcPLwj3jpghNoNo6SSrfRMnY6qjYHSQg95rTjU9Pebpz1C6Sois3U3S3RR3alqHT3Rjny1cfj4uPVwZpmQ4Lg4HxZPDyGbD3e7zqa7RhhIhrWj7WnJ1JA1fHnxM/MdfMhNEREBERAREQFUe+S7T1tRDZbc5zqmTidUsa/hZ2Rblsch8sAuIPTh+IKa7f7cQ2ikMr8OnfltNBnWST5DXhGQSfpzIXH3U7GS0sclfXZdcawl8xcO9Gxx4hF6EnBI6aD3UER2W3kz2KnjoLra5aeKIFrJ4wSHZJcXEOPC8kucSWv68lP7dvZs07eJtfEzTVsvFER6YkAz9FLHxhwIcAQRggjII8iOqjdbu1tEzuKS30/FnJLYwzJ8zwYyg01m9azRAl1whOOjC6Q/QMByovVb1624ExWG3Sy5yPa5m8ETfUAnhP8Tv4SplT7u7TG7iZbqYOHImFjsHz7wKkLWADAGAOQHIDywgrnZfdIBOK68TGvrzg4ccwxkcgGkd/HTIDR0bplWOiICIiAiIgIiICIiAiIgIiIObfNnKWvi7KrgZMzoHDVpPMtcO8w+oIKgFXuMjheZbTX1NBJ5B7nsPpkFrsfMlWiiCsI7DtbF3WXKjmb0MkZDh66Q5P4lbf1Xtc44Nbb4x5tje4/gYv/sKykQVrLu0ulYOG5X2Z8R0fDTxMiDgebS4YBHoWlSzZTYiitcZZRwhpcB2krjxSPx8Tz09Bgei7yICr3bjc9TV7zVUrjR12eLtWZDHv58TmgjDs++3XqcqwkQU3BvAvdk+yvVG6qp2nArI8Zx0JkA4HfJ3C7zU52b3n2u4AdjVNZIcfYykRSZPQBxw7+ElSpzQRgjIPMeY8lC77uetFYS51KIXnm6AmL68A7mfXhQTQOB5arKql24OKI5ornWUx+80/6OBb490VdjhftFXuZ1aHSDTyyZSgsO53inpWdpUzRws+KR7WA9cDJ1PoFAq7e77VIaaxUr6+o6zFrmU0WdONznYJGfPAPQ9F6aDchamO46gTVknx1Ez3ZP3WcIPyOVOKG3Q08YjgiZFGOTGMa1o/haMIILsnuvc2p/WN4m9tuGeJnPsYMatDG4GSDy0AHQZGVYSIgIiICIiAiIgIiICIiAiIgIiICIiAiIgIiICIiAiIgIiICIiAiIgIiICIiAiIgIiICIiAiIgIiICIiD//2Q=="/>
          <p:cNvSpPr>
            <a:spLocks noChangeAspect="1" noChangeArrowheads="1"/>
          </p:cNvSpPr>
          <p:nvPr/>
        </p:nvSpPr>
        <p:spPr bwMode="auto">
          <a:xfrm>
            <a:off x="215900" y="-1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5" name="Group 14"/>
          <p:cNvGrpSpPr/>
          <p:nvPr/>
        </p:nvGrpSpPr>
        <p:grpSpPr>
          <a:xfrm>
            <a:off x="1527820" y="4669361"/>
            <a:ext cx="1440160" cy="1274069"/>
            <a:chOff x="1979712" y="4785319"/>
            <a:chExt cx="1692225" cy="1274069"/>
          </a:xfrm>
        </p:grpSpPr>
        <p:pic>
          <p:nvPicPr>
            <p:cNvPr id="1034"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4785319"/>
              <a:ext cx="1692225" cy="127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6246" y="5085184"/>
              <a:ext cx="968072" cy="77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40" name="Picture 16" descr="http://www.esdproducts.biz/ESD_Grounding/Garment_Table/Lab_Coat/Labcoat.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9988" y="4476152"/>
            <a:ext cx="1537487" cy="1660486"/>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11951" y="6137065"/>
            <a:ext cx="971741" cy="307777"/>
          </a:xfrm>
          <a:prstGeom prst="rect">
            <a:avLst/>
          </a:prstGeom>
          <a:noFill/>
        </p:spPr>
        <p:txBody>
          <a:bodyPr wrap="none" rtlCol="0">
            <a:spAutoFit/>
          </a:bodyPr>
          <a:lstStyle/>
          <a:p>
            <a:r>
              <a:rPr lang="en-US" sz="1400" dirty="0" smtClean="0"/>
              <a:t>Autoclave</a:t>
            </a:r>
            <a:endParaRPr lang="en-US" sz="1400" dirty="0"/>
          </a:p>
        </p:txBody>
      </p:sp>
      <p:sp>
        <p:nvSpPr>
          <p:cNvPr id="34" name="TextBox 33"/>
          <p:cNvSpPr txBox="1"/>
          <p:nvPr/>
        </p:nvSpPr>
        <p:spPr>
          <a:xfrm>
            <a:off x="1671836" y="6137065"/>
            <a:ext cx="881973" cy="307777"/>
          </a:xfrm>
          <a:prstGeom prst="rect">
            <a:avLst/>
          </a:prstGeom>
          <a:noFill/>
        </p:spPr>
        <p:txBody>
          <a:bodyPr wrap="none" rtlCol="0">
            <a:spAutoFit/>
          </a:bodyPr>
          <a:lstStyle/>
          <a:p>
            <a:r>
              <a:rPr lang="en-US" sz="1400" dirty="0" smtClean="0"/>
              <a:t>Aerosols</a:t>
            </a:r>
            <a:endParaRPr lang="en-US" sz="1400" dirty="0"/>
          </a:p>
        </p:txBody>
      </p:sp>
      <p:sp>
        <p:nvSpPr>
          <p:cNvPr id="35" name="TextBox 34"/>
          <p:cNvSpPr txBox="1"/>
          <p:nvPr/>
        </p:nvSpPr>
        <p:spPr>
          <a:xfrm>
            <a:off x="3457239" y="6137065"/>
            <a:ext cx="1369286" cy="307777"/>
          </a:xfrm>
          <a:prstGeom prst="rect">
            <a:avLst/>
          </a:prstGeom>
          <a:noFill/>
        </p:spPr>
        <p:txBody>
          <a:bodyPr wrap="none" rtlCol="0">
            <a:spAutoFit/>
          </a:bodyPr>
          <a:lstStyle/>
          <a:p>
            <a:r>
              <a:rPr lang="en-US" sz="1400" dirty="0" smtClean="0"/>
              <a:t>Protective coat</a:t>
            </a:r>
            <a:endParaRPr lang="en-US" sz="1400" dirty="0"/>
          </a:p>
        </p:txBody>
      </p:sp>
      <p:sp>
        <p:nvSpPr>
          <p:cNvPr id="36" name="TextBox 35"/>
          <p:cNvSpPr txBox="1"/>
          <p:nvPr/>
        </p:nvSpPr>
        <p:spPr>
          <a:xfrm>
            <a:off x="5066681" y="6130319"/>
            <a:ext cx="1319336" cy="307777"/>
          </a:xfrm>
          <a:prstGeom prst="rect">
            <a:avLst/>
          </a:prstGeom>
          <a:noFill/>
        </p:spPr>
        <p:txBody>
          <a:bodyPr wrap="none" rtlCol="0">
            <a:spAutoFit/>
          </a:bodyPr>
          <a:lstStyle/>
          <a:p>
            <a:r>
              <a:rPr lang="en-US" sz="1400" dirty="0" smtClean="0"/>
              <a:t>Vector control</a:t>
            </a:r>
            <a:endParaRPr lang="en-US" sz="1400" dirty="0"/>
          </a:p>
        </p:txBody>
      </p:sp>
      <p:pic>
        <p:nvPicPr>
          <p:cNvPr id="1042"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2156" y="4471392"/>
            <a:ext cx="2540124" cy="1264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5056212" y="4506127"/>
            <a:ext cx="1551291" cy="1299137"/>
            <a:chOff x="5292080" y="4506127"/>
            <a:chExt cx="1551291" cy="1299137"/>
          </a:xfrm>
        </p:grpSpPr>
        <p:sp>
          <p:nvSpPr>
            <p:cNvPr id="16" name="Flowchart: Connector 15"/>
            <p:cNvSpPr/>
            <p:nvPr/>
          </p:nvSpPr>
          <p:spPr bwMode="auto">
            <a:xfrm>
              <a:off x="5292080" y="4506127"/>
              <a:ext cx="1551291" cy="1299137"/>
            </a:xfrm>
            <a:prstGeom prst="flowChartConnector">
              <a:avLst/>
            </a:prstGeom>
            <a:solidFill>
              <a:schemeClr val="accent1">
                <a:alpha val="0"/>
              </a:schemeClr>
            </a:solid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smtClean="0">
                <a:ln>
                  <a:noFill/>
                </a:ln>
                <a:solidFill>
                  <a:schemeClr val="tx1"/>
                </a:solidFill>
                <a:effectLst/>
                <a:latin typeface="Arial" charset="0"/>
              </a:endParaRPr>
            </a:p>
          </p:txBody>
        </p:sp>
        <p:cxnSp>
          <p:nvCxnSpPr>
            <p:cNvPr id="18" name="Straight Connector 17"/>
            <p:cNvCxnSpPr>
              <a:stCxn id="16" idx="1"/>
              <a:endCxn id="16" idx="5"/>
            </p:cNvCxnSpPr>
            <p:nvPr/>
          </p:nvCxnSpPr>
          <p:spPr bwMode="auto">
            <a:xfrm>
              <a:off x="5519261" y="4696381"/>
              <a:ext cx="1096929" cy="918629"/>
            </a:xfrm>
            <a:prstGeom prst="line">
              <a:avLst/>
            </a:prstGeom>
            <a:solidFill>
              <a:schemeClr val="accent1"/>
            </a:solidFill>
            <a:ln w="508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1720629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9556" y="260648"/>
            <a:ext cx="4560676" cy="1107996"/>
          </a:xfrm>
          <a:prstGeom prst="rect">
            <a:avLst/>
          </a:prstGeom>
        </p:spPr>
        <p:txBody>
          <a:bodyPr wrap="square">
            <a:spAutoFit/>
          </a:bodyPr>
          <a:lstStyle/>
          <a:p>
            <a:pPr>
              <a:lnSpc>
                <a:spcPct val="150000"/>
              </a:lnSpc>
            </a:pPr>
            <a:r>
              <a:rPr lang="nb-NO" sz="4400" dirty="0" smtClean="0"/>
              <a:t>GMO - transport</a:t>
            </a:r>
          </a:p>
        </p:txBody>
      </p:sp>
      <p:sp>
        <p:nvSpPr>
          <p:cNvPr id="3" name="Content Placeholder 2"/>
          <p:cNvSpPr>
            <a:spLocks noGrp="1"/>
          </p:cNvSpPr>
          <p:nvPr>
            <p:ph idx="1"/>
          </p:nvPr>
        </p:nvSpPr>
        <p:spPr>
          <a:xfrm>
            <a:off x="827584" y="1556792"/>
            <a:ext cx="7776864" cy="3432175"/>
          </a:xfrm>
        </p:spPr>
        <p:txBody>
          <a:bodyPr/>
          <a:lstStyle/>
          <a:p>
            <a:r>
              <a:rPr lang="en-US" noProof="0" dirty="0" smtClean="0"/>
              <a:t>Transportation of GMO outside confined space </a:t>
            </a:r>
            <a:r>
              <a:rPr lang="en-US" dirty="0" smtClean="0"/>
              <a:t>that is approved for GMO </a:t>
            </a:r>
            <a:r>
              <a:rPr lang="en-US" noProof="0" dirty="0" smtClean="0"/>
              <a:t>must: </a:t>
            </a:r>
          </a:p>
          <a:p>
            <a:pPr lvl="2">
              <a:buFontTx/>
              <a:buChar char="-"/>
            </a:pPr>
            <a:r>
              <a:rPr lang="en-US" sz="2800" noProof="0" dirty="0" smtClean="0"/>
              <a:t>Take place in a </a:t>
            </a:r>
            <a:r>
              <a:rPr lang="en-US" sz="2800" noProof="0" dirty="0" smtClean="0">
                <a:solidFill>
                  <a:srgbClr val="FF0000"/>
                </a:solidFill>
              </a:rPr>
              <a:t>closed container</a:t>
            </a:r>
          </a:p>
          <a:p>
            <a:pPr lvl="2">
              <a:buFontTx/>
              <a:buChar char="-"/>
            </a:pPr>
            <a:r>
              <a:rPr lang="en-US" sz="2800" noProof="0" dirty="0" smtClean="0"/>
              <a:t>Be performed without any risk of contamination</a:t>
            </a:r>
          </a:p>
          <a:p>
            <a:pPr marL="0" indent="0">
              <a:buNone/>
            </a:pPr>
            <a:endParaRPr lang="en-US" noProof="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836096"/>
            <a:ext cx="4173833" cy="2362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3176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137" y="221739"/>
            <a:ext cx="1302863" cy="1954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221739"/>
            <a:ext cx="8388424" cy="584775"/>
          </a:xfrm>
          <a:prstGeom prst="rect">
            <a:avLst/>
          </a:prstGeom>
        </p:spPr>
        <p:txBody>
          <a:bodyPr wrap="square">
            <a:spAutoFit/>
          </a:bodyPr>
          <a:lstStyle/>
          <a:p>
            <a:pPr algn="ctr"/>
            <a:r>
              <a:rPr lang="en-US" sz="3200" b="1" dirty="0" smtClean="0"/>
              <a:t>Emergency plan for GMO contamination</a:t>
            </a:r>
            <a:endParaRPr lang="en-US" sz="3200" b="1" dirty="0"/>
          </a:p>
        </p:txBody>
      </p:sp>
      <p:sp>
        <p:nvSpPr>
          <p:cNvPr id="6" name="AutoShape 2" descr="data:image/jpeg;base64,/9j/4AAQSkZJRgABAQAAAQABAAD/2wCEAAkGBhAQEBAPDxQPDw8QEBAPDw8QDxAPEBAPFBUVFRUQFBIXHCYeFxkjGRUSHy8gIycpOCwsFR8xNTAsNSYrLCkBCQoKDgwOGg8PFCkcHxwpLCwpKSkpLCwpKSksKS0sKSkpKSwsKSwpKSkpLCotKSksKSksKSkpKSwpKSwsKSkpLv/AABEIARYAtgMBIgACEQEDEQH/xAAcAAEAAQUBAQAAAAAAAAAAAAAABgECAwUHBAj/xABIEAACAQIDAwgHBQUGBAcAAAABAgADEQQSIQUGMQcTIkFRYXGRIzJygaGxwRRCUrLRM2JjgqIkc5KzwtJDU2ThCBUWdIOT8P/EABkBAQEBAQEBAAAAAAAAAAAAAAABAgMEBf/EACIRAQEBAQABBAIDAQAAAAAAAAABEQIDEiExQRNRBDJhIv/aAAwDAQACEQMRAD8A7jERAREQEREBETi28/LDV+01aVFmoUaT1KQCopqOVJXOzHhqCQB1HW8DtMT532vv9iKv7DGVgLDovX5s365oam2Mc5ua9Sp2/wBsQ/6pqcs3p9TRPnzdzemthnBcvUUqAy1mSsBca5emMutuHZ18Jp9s7z484iq+GdqdFnLogrBQgOuUDnDoDcR6T1PpuJ8x4XfnbCH9ufBsQfo8k2weUfal7PXpPc6KVNTw1y3+Memnqju0TSbsbcfEowqhBWp5M/Nm6MHBysBclfVbQk8O+buZaIiICIiAiIgIiICIiAiIgIiICc7325GsNj6jYii5wtd7mpZc9Ko34itwVJ6yD7rzokQPnzGf+H/aK/squEqjvepTPkUt8Zra3IntlATzdFsoJsldSTYXsBa5PdPpWc/345Rmov8AY8BapimOXME53K3DKiDQkG9ydBYizWNrPdLj5+rUMRRbI/OUmP3Xp1EbyZQZtNjbrbSxjlMPTqVGC5iTamoXQes9h18JKto7rY6pUXE7SrsKlxrnzuo42VRoOuyggceABM9n/nD4ek3MU1GUhmq1clerUHEtmf1dL6KqiTq3m4SSzWoocj+2zxp0072r0T8iZutmciG0yQauJo0F68jO7eQAHxkp3a5RKgXLXHOXAyEEhuriD1Wvp3ToGzseKoJBBKmxtfTsuDqD3Ruq126O6dLZ1A0qbPVd25yrWqevUewHuAAFh4zeREBERAREQEREBERAREQEREBERATEMShbIGQsNCoYZr2va3HhMs5nuxjrbRrVK4XMr4hGqsFDBVFS7kga9Gko8D3WgSvfPaOJSg1HAo1TF1VsuUgczT4GqSSLHqHf4Tnm6mFxeDzh8Ki1nchsVWzCpkt6tzoEAB4aW8J0/ZtMsprvo9a1Qg/cS3o6fuXj3lpFeUHaZp0GVQS1W6MR92iPW/xEBfDNOnN9M1zs9VxD9rbR+0OajE5AStJeF006Vu1tCezQdWupx2GfK3Oac4q5Sb2I67e7SejEYsU6uHo9bH0jEX6r2B8bSQJVp4inkFyBwJUjhpmW/Ed84/N93REqQY1KVizG569NcwOnZltp49k6BurvF9nIpVGqVKlarTpIpBcElrDpXGW1z2yGbYp/Z6qFAToGJ0GhJBW1+wSYbr4enTxDPWUscPh6tZc2XouhAz2BIBAB4niYwdNiQ/creetiXZKzpUupanlplGUKdcx9U3DLwkwmgiIgIiICIiAiIgIiICIiAiaLeHeMYdlooAazoanS9VEBtmI6yTcAdx7LHn+094sbXepTV6tOmps1XXMx7KaDT32/SB0jbe8+Fwa3r1FVvu0l6dZz2LTGpnMk2xhzVrs1DEua9So6gVDTbK5JCEZbX6VuM152ZlDMFbMbEs/Tqubjix1JOugltVHp2LpUp+0jJ8xJes+FzXQdn7aqFzY1zSVWztWKimpPAXyi56/gL3nl2liqDI1SqAxZwtFKjIgJVSFzZyFt0mbKTqS00mM26aWDpVqvOMgtTQhS2Z+llQdQJA/WaDejbFKrh6FMUw1ZwXqhxmNDpECmoOgYgXJ7CLcZvPVP+mNy+zV4qotLFKC5qHMxqMcpAY31zKbNx4i03mBJxbClelh6WcA1WdRVY8LIrEW6uJ85rt3t1XxTE6ALwLAlSew2I04Te1ti1cKCauEwmMp3zGpTQrVUdnaLW7PfN8eKX5Z68l+m+fdWkBl5ipUtpztWtzpI7bKwVfIzU7ax3MJiKiMFNSi+HcVKbXYOdSpJFjfXwnkw29DUsVRGFq16mHrZVqYesz1OaYtayM9yNCDoTwky2lgvtBTnGLU1B9EbZGfqci2ttdP+8t8H6qTy/uNJyfVqNCoHZkWnzRorUF+bVmZWClrWUEIP8PhOnBgdRqDwMjWA2ZQp0zSVRkbiCSR7gToO4TztsSrRBbBVWpg68ySeaPgL2U+Fpi+OxudypdEiOyt6qv8AxlzAEqbWzada20YeUldKqGUMpurAMCOsHUGYaXxEQEREBERASOb+bZr4TCc/h/WWoiuSoYLTa4J14a5Rfvkjkb5RlvszFeyh8qiH6QIBS3+xdbTn3U/hApofdYaxV23iWHSrVz/8r/K8ggNps8Jthl0fpAdf3h+szo9+09oulSnULmxUqWYki4NxcnqnvobaUhTVFrgAstiD38JG94MUHVChuNTcXBDaaHs65qsJX0tmKG/3TlB/l4HyktWOp7BxlClU53OtRydC5Q5F7FRstj3hpqd89v1K9ashdmo06mekoIy9Eaaai+p114yJ08TV6ije0mvmCPlM5qk02Y2DZXuBcjr65ZfpLE5XaFPma64rnK2H5gA0CwKsxuqhVtZWzBTmHA3MgOxdnl8QtNyqLrdqjZQLcbs3E/Wb3buIZcPmW1y1AG5SxF6hsc5t2TFg9quhPNqygm+lGkb+5QZrUxO9m7GqUkIw2JwuQm+oWpbuzAyuJ2RiX9fG01HWKaqvxBBkPxW8uLAXmQOBuWwFO5NtNTS11mzp71VLahgeu2BA1/8ArnaeXHP8ethgdlYDCvnNak9QEgEupynrso4GbtK6kAg3B4EA6yJtvVVP/O8BSp0/naKe367HopiG8atIflc/KX8/+J+JNErFRezEeHV33mMbTYhij01VdCVPPOO6y6XkIxoxNcG6imNDd6ju2gYcCoH3u3qnt2Vg6qUyvO5EzFmyIiEnhbM2b4ETn35rY6c+Ka2G0sdzdP8As9M1KrnKrVhkRTYnPzfWBodTbXUTdbB3tppSpUawZSlNENQdNWKgAsesXOvCR7G1KVOlUYXdsts7Esx4aAnUzxUb2vPPz1rteXVMNjadUXpsrj90g28R1TPOW0qrKQVJUjgVNiPeJvcBvPiU0cc6o/EpDf4h9bzpKxYmsTV7O3gpViF6VNzoFa2p7ARxm0lQiIgJod+0vs3GD+Cx8rH6TfTU72pfAY0f9LX+CMYHzwT1Ssx1BrfvHG8yAzApcj6947xLThlb938v/aXmUgWfZGXgSPfNjswgjm6jWvmFzpxmHZ9X0iq2qFhmQnQgnWx6j3yRYjB0EayUg3tNUb4KQJYV595FzYNSvSbnKdwL2subr981tLa5BGZF4Dr7pvWxFVlCBEyA3C80pAPb0wYVa/Ucnslaf5bS2xMX4fGF1XLRY6dSlvkJ6TWqf8sL7RVPzETxnBVG9d7+LM3zly7MH4vJR+smqz8+19TRX+cN+S8vo44Kbl0/lpufzWmJNnJ1lj7wJmTCJ2eZMaMj7VBFr1COwKifImY1xyj7rn2qn6KJ6qdFLeqvlPQoA4AD3ATNrca5sSzcKansuKjfM2l4qYg8AF/kpj5ibIGMsg1+TEHi7D+cj5R9if7zX8zNjlmN3HC4v4iUezdDZ4bFpcn0SvVAGnS0UX7ulOiSE7jrfEVW7KQHmw/2ybTcZpERKhNfvAl8Jih24euPOm02E820kzUaq9tKoPNTA+aqn6ddvjMgEscfKZFnNVpEpLyJhc2hGSkOkvtD5iTaQmmekvHivH3SbiUUi8GIFZW88GO23h6By1agViMwUJUdrdtlU9hmvrb5YdVLBcQ6i/SFIIul+t2XsMuCQAy4GQ6vygKoDCg+U2sz1UBsdb5ACTp3yWhoHoQzKHnlVpcXma1Ghrb0V0xbUlAaghXPYdIAkC+bq67Xk2XZ1RgD6NL2OrVah18Mk5PiGvj6ntv8FM63tHaZpc1SSxq1WypfUKBxcjrsATbrtaS2+0iK09jtx5y3elFB8XzyzaGFyUajCpVLBdDmVdSQPuKO2a6vgw1Rir1GrJYs/TJUk2A53ip67AjTgAJmGOargmZ/WDimx7SKii/lHfPXP2kus+72161Cq3NUHxCvlWpkK3S1yp1I43bynQcDjRVXNYoRoyEqSp7DYkSJbkbMpVUrNUUPaoFAJOXRb6rex49cmVDDpTXLTVUUcFVQoHuE6zML8skREBLaq3UjtBHnLogfM7p1S0T0YlbO47GYeRImC0wEw1RrM0x1RwkWK0+K+I7+yTdTISnEe7u7JNVMsSqmUlbyl4ED3rY/aqqqWGZKKkAnUAHiAjE+sesTS1i2XVb3ygCoamW4J/EyjTw6pPNpbvc9UqNekBUCjM6VKjoQLXQB1UaW1Ib6TB/6MpFVV3YhVK+jpYehcHjmIQsx7yZrUQBFqnMUTogHMyUVZQBxOcA2HfedhAmvo7Gpqqreu6r6q1MTXdB/Jmy/Ce+S1VwMFpbeUYyKhFEZse/fUcfnE6bvBSZK+HxIvkpsyuVFyqsCMwHaMxPut1zmmxlzbQ8a3zYj6zstdARrrrwuRfxt1Tn1cssGBa+GC9BwxPSsobMzHrbMBY9es8GPwopYUIOuohJ7SXDH5TA221TFDDmlT5lgoFVSCecJtkanbQX0vc624XE9u8R9Eg7aq/BXP0muu71ZsxJJEg5P0/s1Q9tdvgqSTyPbipbCA/iqVD8bfSSGdIEREoREQPnTa1PLXrjsr1h5O08U2u8iWxmLHZia/wDmNNURMBLXS8ulbQMS8R7pNEOkhxGsl6cIGSUi8QERKQKxKRAreWuZW8sqnQ+EKiW6gzbQX+9T/MT9Z1zFk207CL9l7a/Ccn3HW+OU/wART5MhnW8SwC9IEg6aGxv43nHsiI7E2RiBWy1LZVcNzlw2ZQb2t26Te7y+rSH8QnyRh9ZmwuIp5wo5rMc1irAmwvpwvwnn3lP7Ed9Q/lH1l22zT2+kx3MW2Co9/OHzqNN3NVuslsHh/wC7B87n6zaz0IREQEREDge962x2LH/UVD5m/wBZpWE3+/SW2jix/FB80U/WaAzNFsuEpKgyC1hJanAeEiTSWU+A8IGSLykQF4vEpArEpEBMeIPRPgflMk8+MboN7LfKBouT5b4xT+8fgL/SdK23h3dCEJBysONrXUi/jrOd8my/2q/Zm/JU/SdMfGDOaZuCE5y+Vilr2tn0F+6cPJcrXM1Ht2NmVcwdyCiMw1GrG3G3v490928rdKl3LUPxT9J6qWPZkRlWzM+VkZhdVBsTdAdeB988G8Z6aDspE+bN+kvPV6u1My2OkbES2Gw47KFL8gntmHBJlp017EQeQAmaelCIiAiIgcP5RVttLE95pHzpU5GiJKuU1LbSq96UT/QB9JFbzNFIiLSCjSVUuA8BIsRJNRbojwEDLK3lt4vAuvKXlLxKK3lIi8gTy7QPo39lvlPVPFtU+iqew3ygeTkwW+IY9zfKoPrOmVKdNekwUXGUlrajs18JzrkvYtVe5JCowW54C/Af4j5yVb17b+zUldwGJqBUUMVvfiSSOIGY+6c7zvWLuRvqdZOC/Aaf/tJHt4Na4H8OmPNnld1d4PtRrgKQqVAKbAEBqRGhJP3rg6DtErj1zYxF7Xw6+ZH6xOc7yG+zqaiViJ3QiIgIiIHHOVWnbaF+2hSPxcfSQ2TjlcFsbSPbhk+FSrIKTM0XAyt5ZeUzSC9pI6Hqr4D5SMkyS4c9FfZHygZbyt5beLyi68S2VgLxeJS8Ct54trH0NT2TPZeeDbLehfwkoy8li9Kof3W+dL9ZP8RhUe2ZVa2ozAGxnF9nbbr4Wkj4d+bZ2qBuijXAFLSzA9c9L7/bQYW54j2adFT5hZy65trl15uebldfqVqdJCzstNBxZmCqPedJodmY6nicdSqUjnpnEUgrAEA5MoJF+q4M5NjNo1azZq1SpVbtd2a3hfhOj8mVK74IdtR28s5+k1xzhx5fXckdqiInZ1IiICIiByflgT+04c9tAjyc/rIBadG5Y09LhG7adYeTJ+s5yZmgZSLShmRUyR4b1F9kfKRoyR4U9BfZHylgz3i8tiUXXi8tlYFYlLxeBWa3bx9A/h9ZsLzWbwn0DyURSv8AsaPjVP5B9J5Z6sZ+zoj92of6yPpPLI+f5v71UTrXJbT9Lg+6nUbzR/1nJBOycldL0tD93Ck+YUf6pY6fx/murRETb2EREBERA5pyyrpgz/7gf5RnMbztnKNu0+Mwwalc1cOWqKg/4ikDMo/e0BHhbrnESZmi68oZYTGaZVcTJHhD0E9lflI1eSPBn0aeyPlLBnvF5S8XlRWVlt4gXXi8tvF4FSZqN5XtQbv0m1vNLvQfQ/zD5GBHscejRH8MnzqPPJPVtD/hf3S/FnP1nlkfP8v9qrO38llP0vs4RR5mn+k4fO98mFLp1j+GlRXzv+ksdf4/zXQIiJp6yIiAiIgJx/lU3O5hzjqC+hqt6dQNKdVvv+yx8m9oTsEw4zCJWpvSqqHp1FKOp4Mp0IgfMQeXAzcb47qvs/EtSN2pNd6FQ/fp34H94cD7j1iaQGc1ZLyR4I+jT2R8pGryRYI+jT2RLB6ryt5YDLgZUVlLxKXgXXiWXi8C6ajeKkWpiwLWYFgOJXrtNreY3F4EPxuHd2QIrNalT4Anqvx98yUN3a7cQEH7zfQXksVAOFplWHG+GW7Wiwu6A41HPgoA+JnXuTVNMSe+ivkH/WQNTOh8m6ehrN21QPJB+ssdOeZz8JfERK0REQEREBERA0e9+7CbQwzUWstQdOhUI/Z1Bw/lPAjsPaBPnvG4OpRqPRqqUqU2KOp6mHz8eu8+oJz3lU3L+0UzjaC+nor6VQNatEdfey/EXHUJLBx0GSLBN6NPZEjiyQYI+jT2RMwesNK3mK8reUZbyhMszShaBdeLzGWl9Gk7nKis7fhRSx8hAreWkzeYHcbH1bei5sH71VhT/p9b4SQYHkrOhr1vFaSf62/2yiCBp7tn7Lr1zajTqVLGxKqcoPYW4D3zDyj7h4+jiKf2BcTWwbooPNAvUSqCc2cIL2PRsbW4jTr6RyabAq4PAhK65KtSq9ZkuCVBCqoa3XZQffA0WA5O8S+tVqdEdl+cbyGnxk23f2GuDpGkrM93LszADUgDQDq6ImziUIiICIiAiIgIiICIiBxLlM3M+x1vtNFbYWu2oA0o1jqU7lOpHvHZNJg29GvhO/bT2bTxNGpQrLmp1FKsPkQeog2IPUQJzR+SbFojClVwzMrEU+c51QyXNmYqpym1tAD4yYIlmmSjTZzlRWdvwqpY+Q1nUd3+TvD0aSfalTEYi16jdMUr39VaZPAaC542vpwkow2Ep0xlpolNexFCDyEYORYHcfH1beiNMdtVhT/p9b4SQYHkrPGvXHetJP8AW3+2dCiUR3A7hYGlrzfOntqsX/p0X4Te0MMlMZaaqi/hRQo8hMsQEREBERAREQEREBERAREQEREBERAREQEREBERAREQEREBERAREQEREBERA//Z"/>
          <p:cNvSpPr>
            <a:spLocks noChangeAspect="1" noChangeArrowheads="1"/>
          </p:cNvSpPr>
          <p:nvPr/>
        </p:nvSpPr>
        <p:spPr bwMode="auto">
          <a:xfrm>
            <a:off x="63500" y="-1539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AutoShape 9" descr="data:image/jpeg;base64,/9j/4AAQSkZJRgABAQAAAQABAAD/2wCEAAkGBhAPDhUQDxAUERAUEhUYEBEWEhAWFBQSExUXFRMQGhIXGyYeFxkjGRITIDAiIyc1LCwsFh4xNTA2NSYrLSoBCQoKDgwNDQ0MDikYFBgpKSkpKSkpKSkpKSkpKSkpKSkpKSkpKSkpKSkpKSkpKSkpKSkpKSkpKSkpKSkpKSkpKf/AABEIAMMBAwMBIgACEQEDEQH/xAAbAAEAAgMBAQAAAAAAAAAAAAAABgcBAwUEAv/EAEIQAAEDAwEFBQUECAMJAAAAAAEAAgMEBREhBgcSMUETIjJRYRRCUnGBI3KRoQgVYmOCg5KxM6KyFiRDo7PBwuHw/8QAFAEBAAAAAAAAAAAAAAAAAAAAAP/EABQRAQAAAAAAAAAAAAAAAAAAAAD/2gAMAwEAAhEDEQA/ALxREQEREBERAREQEREBEWmqq44Y3SyvbHGwEve4gNa0c3EnQBBuWmpq44hxSPaxvm5zWj8Sqyr941fdZHU2zsGWNPDLcZRwxM+41w5/ME/s9Vrptwsc/wBrda+pq6h3ic14a0egLw5x/L5IJ5LtvbGO4XXCka7yNTBn/UurS1kczeOKRkjPiY5rm/iDhQNm4iyhuOxlJ+Lt5c/PQ4/JcKv3HzUbjUWOvlgmGvZSO0fjXh7RoAI56PaRrqUFvoqu2L3sy+0/q29xey1oIayQjhjkJ8IcOTSejgeF3TGmbRQEREBERAREQEREBERAREQEREBERAREQEREBERAREQEREAqn9rp5tort+qKZ7mUFK7ir5m++9px2Y9QeJoB94OdghoVi7a3v2G21NVnDo4Xdmf3ju7EP63NUb3KbO+yWhkrx9tVkzyOPMtdpEM/cAd83lBMrPZ4KOBlPTRiKFgwxg/Mk8ySdSTqSvaiwAgyiIgiW8fYCK8UhZhrKlgJppiPC74HEa8DuR8tDzCje6bbud0jrPc8sr6fLY3P8UrGDVpPvPa3B4vebr0JNoqnN91ofRVNNfKUYlilYybGe9jWJzsdCA5h9C0ILjUf2k28t1t0q6ljH9Ihl8pzyPZty4D1OigJ2wuu0MjorMDRULcNlrpARIXc3NYRnBwRo3XkS4ZwpDs9uXtlL352GuqCcvlqDxAuPiPZeHU697J9UHDn/SAhkdw0FuqqrHPkzH0YHn8cLW/f1LFrU2WphHmXO/8AOJqtimpWRNDI2NYwcmtaGtH0Gi2oILs7votNaQ3tjTSE4DJwGZPpICWf5s+inIOVFdqN2NtuLHdrTtjlPKeJrWSg+ZcBh/ycCFXlNeblsnO2nrOKstLjiGYDvR/stye6QAT2ZODjLTzQXci81uuMVTCyeB4kikaHMeORaeR/9dF6UBERAREQEREBERAREQEREBEUQ3j7fttFO3gZ21XMeGmh11d8ZA1LQS0YGpJAHmA9W2u39HaIuOocXSuH2UDMGSQ+ePdbnm46fM6KMUtVtJdW9ozsbPTO8HEwy1LmnkS1wwPqGlbtg92z2S/rO7u9puUmHAPw5tP8LWjw8Y01Aw3GG+ZsZBXEW6Od2tRfblI/qWTGMfRpLsLXLukq2d6lv9fG8cu0kdI09cFoe1WWiCgd5L77HTRUN0fDLTTVMQbWxDhLiM/ZvaAMaHi8Pucyr6p4Gxsaxg4WtaGtA5BrRgD8AF8VdBFMGiaJkgY4PYHsa7heMgPGRo4ZOvqt6AiIgIiIC5O1OzcVyo5KOcubHJw5cwtDmlj2vaQSCObR05ZXWRBztn7DDQUsdLTt4Yo24bnUkk5c9x6uJJJ+a6KIgIiIC8V5s8NbTvpqlgkhkbh7T+IIPMEEAgjkQF7UQUtspWT7NXcWqqeZLfVOzRzO5Mc44afIZdhrx5lruR1ulV1v1sAqbQ6cf4tK9srHY14CQyRoPQYcHfywpRsNfDXWumqnHL5IW9of3je5J/na5B3UREBERAREQEREBERAREQCqd2PjN92imuj9aOiPZ0YPJzxngdy9XyeYL2eSn+8S7Gks9XO3PEIHNYQcEPkxG130c8H6LkblLUKexQHGHTF8r/XjcQw/wBDY0E5WURAREQEREBERAREQEREBERAREQEREHK2rpO2t1VFjPHTTNx6mNwH54UG3FXmMWNjZZGM7OeZg4ntbzIl6n96rJqacSRujdnhe0tODg4cMHB6HVVtS/o92lnjdUS8/FK0fIdxgQWPT10Un+HIx/3Xtd/Yreqtrf0fLce9TT1NNIPC4Pa8A+eC0O/BwXk/wBn9qbVj2SrZc4B/wAKXx/8x3Fj0bJ9EFuoqxsO++Ezey3amkt1RoCXh3ZZ8zkB0YJ6kEftKzGSBwDmkEEZBByCDyIPUIPpERAREQEREBFqqquOGN0kr2xxtGXvc4Na0DqXHQBV1ct+VH2hht9NUXCYaARRkMJ5eLBcRnqG4QdLfUwnZ+q4enYk/dFRESujuyqBJZKJzeQpmN+sY4Hfm0qD3Sfae7U0lO63U1LTzMLXdq89pg/N5IIx1Yppuy2bqbbbGUlU5jpGPkLeBznNDHPLgMkDqSeXVBKisoiAiIgIiICIiAiIgIiICIiAiIgIiICIiAiIg420+yNJc4exq4g8YPA/lJGT7zH82nQehxqCqstF2qtla5tDXPdNaZj/ALvUEH7E9SBrgAnvMHnxDqDdi421my0Fzo30tQO67VjwBxRyDwyt9Rn6gkcig68cgc0OaQWkAggggg6ggjmF9KqN0G0c9PPLYa8/b0xd7M4nxRN1MYJ1IALXt/ZJ6NCtdAREQF4rxeIaOnfU1DwyKNvE9x8ugA6knAA6khe1U5tZM/aC/NtDHEUNGe0rC0/4j24D25HIgvEY8iXnog00dFXbWzdvUOfSWVjsRQtd353NOCc4wTkauOjeTQTkq27NY6eihEFLCyGNo0a0Yz+0Tzc71OpXopKRkMbYomhkbGhrGNGGta0YDQPLAW5AREQEREBERAREQEREBERAREQEREBERAREQEREBERAREQU5vmZ7Bdbddo9C2Ts5iNAWsIcASPNj5m/IBXEFXO/2gEtkc/rDPE8H7xMR/6ql2xlYZrXSSk5c+lgLiefEY28X55QdlERBqqqgRxukd4WNLnfJoyfyCqr9H2mMkFZXyay1FUQ49e6O0dr6unP4KxNrATbarh8Xss/D8+ydjVQj9HtzTZTjmKqXi+fDGf7FqCzUREBERAREQEREBERAWFlYI1QZREQEREBERAREQEREBERAREQEREFfb9qsMsMrTzklha35iQSf2jKk2w9OY7TRsIwW0kAI9eybn88qtt7VUbrdaSxwd4NkElWR7mR1PQtiL3fzGq4oow1oa0YaAAB5AaAIPpERB8vYHAgjIIwR5g8wqY3M1Trdda2yzO5Pc+DOnE6PQkD9qIxv+TFdKqLfNspPDNHfLfkT0/CajhGTwM8M+OoAy1w+HHQFBbqKM7Bbd093pRLEQ2ZoAqIM96N/wD3YcHDuvzBAkyAiIgIiICIiAiIgLBKyiAiIgIiICIiAiIgIiICIiAiIgKG7x94cVpp+FmJa6UYpoBqcnQSuaNeAHpzcdB1I5G1W9Z3tLrbZoDV1+SxzsfYwuacPJJxxFuuckNB5k8l6tht2Hs0xuFyk9subzxGQ6siJ6MBGpxpxYGBo0Acwbqtg30Mb62t79xqiXTudguja48XZ5+InvOx1wPd1n6IgIiICw5oIwdQeYWUQVBtNufqaSq9v2el7CXUup+INbrzbGXd3hPwP000PID5tm/CeklFNfaGSnk5dqxjhnpxmJ3MerHEeQVwqO7wYIjaap00TJRHTTPY17GuAe2Nxa4A8iDjUIPXZNrqGuANJVRTZ90PHGNCcGM4cDhpOo6FddVduL2QpI7bDcOyDquXtcykklrBI+MNaDo3RmpAyclWigIiICIiAiIgIiICIiAiIgIiICIiAiIgIiICwSsqObxLv7HaKucHDhA5rD5Pl+zYf6nhBAtwEYlfcavh0lqWhjiBnGZJCOL+Yz8ArgVf7jbR7PY4nEYdO+SU/IngYfqyNp+qsBAREQEREBERAXJ2toHVFuqoGeKSmmY37zo3Bv5kLrIgrL9H67Caz9jkcVPPI0jrwyHtWu+pe8fwqzVSFok/2c2nkgk7lBX6xO5MaXOJjPkOB5fH6B4J0V3oCIiAiIgIiICIiAiIgIiICIiAiL5e8NBJIAAySdAAOZyg+kWuCdsjQ9jg9hGWuaQWkeYI0K2ICIiAqf35XN9XNS2Wl7000rXygZ7oOWxAny1e8+QYCp3t5tzT2ikdNKQ6ZwIp4M96R/TTowcy7oPUgGJ7pNkJ3SSXu5DNZVZMLXDWOJwHfwfCXAAAdGAD3iAFkWygZTwRwR+CKNjGfdY0Nb+QC9KIgIiICIiAiIgIiIIrvF2FjvFEYThs7MuppSPBJjwk8+B2gP0PMBRfdPt9IXGz3PMdfASyMv5ysYPAXe88Ac/ebg66k2koJvI3ZMujRUU7uwuEWDDMCW8XDq1j3N1GDycNW/kgnaKpdl97ktJKLftBG6nqWaCpLe48cg53Dpr8bctPorSobhFPGJIJWSxnk9j2vaf4mnCD0IsOaCMHUHmsoCIq3203q8EnsFnZ7bcX5aCwcccJ6uJ5OcPLwj3jpghNoNo6SSrfRMnY6qjYHSQg95rTjU9Pebpz1C6Sois3U3S3RR3alqHT3Rjny1cfj4uPVwZpmQ4Lg4HxZPDyGbD3e7zqa7RhhIhrWj7WnJ1JA1fHnxM/MdfMhNEREBERAREQFUe+S7T1tRDZbc5zqmTidUsa/hZ2Rblsch8sAuIPTh+IKa7f7cQ2ikMr8OnfltNBnWST5DXhGQSfpzIXH3U7GS0sclfXZdcawl8xcO9Gxx4hF6EnBI6aD3UER2W3kz2KnjoLra5aeKIFrJ4wSHZJcXEOPC8kucSWv68lP7dvZs07eJtfEzTVsvFER6YkAz9FLHxhwIcAQRggjII8iOqjdbu1tEzuKS30/FnJLYwzJ8zwYyg01m9azRAl1whOOjC6Q/QMByovVb1624ExWG3Sy5yPa5m8ETfUAnhP8Tv4SplT7u7TG7iZbqYOHImFjsHz7wKkLWADAGAOQHIDywgrnZfdIBOK68TGvrzg4ccwxkcgGkd/HTIDR0bplWOiICIiAiIgIiICIiAiIgIiIObfNnKWvi7KrgZMzoHDVpPMtcO8w+oIKgFXuMjheZbTX1NBJ5B7nsPpkFrsfMlWiiCsI7DtbF3WXKjmb0MkZDh66Q5P4lbf1Xtc44Nbb4x5tje4/gYv/sKykQVrLu0ulYOG5X2Z8R0fDTxMiDgebS4YBHoWlSzZTYiitcZZRwhpcB2krjxSPx8Tz09Bgei7yICr3bjc9TV7zVUrjR12eLtWZDHv58TmgjDs++3XqcqwkQU3BvAvdk+yvVG6qp2nArI8Zx0JkA4HfJ3C7zU52b3n2u4AdjVNZIcfYykRSZPQBxw7+ElSpzQRgjIPMeY8lC77uetFYS51KIXnm6AmL68A7mfXhQTQOB5arKql24OKI5ornWUx+80/6OBb490VdjhftFXuZ1aHSDTyyZSgsO53inpWdpUzRws+KR7WA9cDJ1PoFAq7e77VIaaxUr6+o6zFrmU0WdONznYJGfPAPQ9F6aDchamO46gTVknx1Ez3ZP3WcIPyOVOKG3Q08YjgiZFGOTGMa1o/haMIILsnuvc2p/WN4m9tuGeJnPsYMatDG4GSDy0AHQZGVYSIgIiICIiAiIgIiICIiAiIgIiICIiAiIgIiICIiAiIgIiICIiAiIgIiICIiAiIgIiICIiAiIgIiICIiD//2Q=="/>
          <p:cNvSpPr>
            <a:spLocks noChangeAspect="1" noChangeArrowheads="1"/>
          </p:cNvSpPr>
          <p:nvPr/>
        </p:nvSpPr>
        <p:spPr bwMode="auto">
          <a:xfrm>
            <a:off x="215900" y="-15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 name="TextBox 1"/>
          <p:cNvSpPr txBox="1"/>
          <p:nvPr/>
        </p:nvSpPr>
        <p:spPr>
          <a:xfrm>
            <a:off x="899592" y="1124744"/>
            <a:ext cx="6120680" cy="4893647"/>
          </a:xfrm>
          <a:prstGeom prst="rect">
            <a:avLst/>
          </a:prstGeom>
          <a:noFill/>
        </p:spPr>
        <p:txBody>
          <a:bodyPr wrap="square" rtlCol="0">
            <a:spAutoFit/>
          </a:bodyPr>
          <a:lstStyle/>
          <a:p>
            <a:pPr marL="285750" indent="-285750">
              <a:buFont typeface="Arial" pitchFamily="34" charset="0"/>
              <a:buChar char="•"/>
            </a:pPr>
            <a:r>
              <a:rPr lang="en-US" sz="2400" dirty="0" smtClean="0"/>
              <a:t>If </a:t>
            </a:r>
            <a:r>
              <a:rPr lang="en-US" sz="2400" dirty="0" smtClean="0">
                <a:solidFill>
                  <a:srgbClr val="FF0000"/>
                </a:solidFill>
              </a:rPr>
              <a:t>contamination/spread</a:t>
            </a:r>
            <a:r>
              <a:rPr lang="en-US" sz="2400" dirty="0" smtClean="0"/>
              <a:t> of GMO occurs - emergency plan is implemented</a:t>
            </a:r>
          </a:p>
          <a:p>
            <a:pPr marL="285750" indent="-285750">
              <a:buFont typeface="Arial" pitchFamily="34" charset="0"/>
              <a:buChar char="•"/>
            </a:pPr>
            <a:endParaRPr lang="en-US" sz="2400" dirty="0" smtClean="0"/>
          </a:p>
          <a:p>
            <a:r>
              <a:rPr lang="en-US" sz="2400" dirty="0" smtClean="0"/>
              <a:t>     Spread= spill outside the approved  </a:t>
            </a:r>
          </a:p>
          <a:p>
            <a:r>
              <a:rPr lang="en-US" sz="2400" dirty="0" smtClean="0"/>
              <a:t>     confined space (</a:t>
            </a:r>
            <a:r>
              <a:rPr lang="en-US" sz="2400" dirty="0" err="1" smtClean="0"/>
              <a:t>e.g</a:t>
            </a:r>
            <a:r>
              <a:rPr lang="en-US" sz="2400" dirty="0" smtClean="0"/>
              <a:t> approved </a:t>
            </a:r>
          </a:p>
          <a:p>
            <a:r>
              <a:rPr lang="en-US" sz="2400" dirty="0" smtClean="0"/>
              <a:t>     laboratory)</a:t>
            </a:r>
          </a:p>
          <a:p>
            <a:endParaRPr lang="en-US" sz="2400" dirty="0"/>
          </a:p>
          <a:p>
            <a:pPr marL="285750" indent="-285750">
              <a:buFont typeface="Arial" pitchFamily="34" charset="0"/>
              <a:buChar char="•"/>
            </a:pPr>
            <a:r>
              <a:rPr lang="en-US" sz="2400" dirty="0" smtClean="0"/>
              <a:t>Limit amount of spill</a:t>
            </a:r>
          </a:p>
          <a:p>
            <a:pPr marL="285750" indent="-285750">
              <a:buFont typeface="Arial" pitchFamily="34" charset="0"/>
              <a:buChar char="•"/>
            </a:pPr>
            <a:endParaRPr lang="en-US" sz="2400" dirty="0"/>
          </a:p>
          <a:p>
            <a:pPr marL="285750" indent="-285750">
              <a:buFont typeface="Arial" pitchFamily="34" charset="0"/>
              <a:buChar char="•"/>
            </a:pPr>
            <a:r>
              <a:rPr lang="en-US" sz="2400" dirty="0"/>
              <a:t>Close </a:t>
            </a:r>
            <a:r>
              <a:rPr lang="en-US" sz="2400" dirty="0" smtClean="0"/>
              <a:t>area</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Inform your leader/supervisor</a:t>
            </a:r>
          </a:p>
          <a:p>
            <a:pPr marL="285750" indent="-285750">
              <a:buFont typeface="Arial" pitchFamily="34" charset="0"/>
              <a:buChar char="•"/>
            </a:pPr>
            <a:endParaRPr lang="en-US" sz="2400"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351" y="4147600"/>
            <a:ext cx="1460215" cy="1367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350577"/>
            <a:ext cx="1512000" cy="1594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2" r="50392"/>
          <a:stretch/>
        </p:blipFill>
        <p:spPr bwMode="auto">
          <a:xfrm>
            <a:off x="7204566" y="2426706"/>
            <a:ext cx="151200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2535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1628800"/>
            <a:ext cx="7848873" cy="2800767"/>
          </a:xfrm>
          <a:prstGeom prst="rect">
            <a:avLst/>
          </a:prstGeom>
          <a:noFill/>
        </p:spPr>
        <p:txBody>
          <a:bodyPr wrap="square" rtlCol="0">
            <a:spAutoFit/>
          </a:bodyPr>
          <a:lstStyle/>
          <a:p>
            <a:pPr algn="ctr"/>
            <a:r>
              <a:rPr lang="nb-NO" sz="4400" dirty="0" err="1" smtClean="0"/>
              <a:t>Example</a:t>
            </a:r>
            <a:r>
              <a:rPr lang="nb-NO" sz="4400" dirty="0" smtClean="0"/>
              <a:t>:  </a:t>
            </a:r>
          </a:p>
          <a:p>
            <a:pPr algn="ctr"/>
            <a:endParaRPr lang="nb-NO" sz="4400" dirty="0"/>
          </a:p>
          <a:p>
            <a:pPr algn="ctr"/>
            <a:r>
              <a:rPr lang="nb-NO" sz="4400" dirty="0" smtClean="0"/>
              <a:t>masterstudent </a:t>
            </a:r>
            <a:r>
              <a:rPr lang="nb-NO" sz="4400" dirty="0" err="1" smtClean="0"/>
              <a:t>seriously</a:t>
            </a:r>
            <a:r>
              <a:rPr lang="nb-NO" sz="4400" dirty="0" smtClean="0"/>
              <a:t> </a:t>
            </a:r>
            <a:r>
              <a:rPr lang="nb-NO" sz="4400" dirty="0" err="1" smtClean="0"/>
              <a:t>injured</a:t>
            </a:r>
            <a:r>
              <a:rPr lang="nb-NO" sz="4400" dirty="0" smtClean="0"/>
              <a:t> in lab </a:t>
            </a:r>
            <a:r>
              <a:rPr lang="nb-NO" sz="4400" dirty="0" err="1" smtClean="0"/>
              <a:t>accident</a:t>
            </a:r>
            <a:r>
              <a:rPr lang="nb-NO" sz="4400" dirty="0" smtClean="0"/>
              <a:t>!</a:t>
            </a:r>
            <a:endParaRPr lang="nb-NO" sz="4400" dirty="0"/>
          </a:p>
        </p:txBody>
      </p:sp>
    </p:spTree>
    <p:extLst>
      <p:ext uri="{BB962C8B-B14F-4D97-AF65-F5344CB8AC3E}">
        <p14:creationId xmlns:p14="http://schemas.microsoft.com/office/powerpoint/2010/main" val="39612605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528" y="344850"/>
            <a:ext cx="8856984" cy="707886"/>
          </a:xfrm>
          <a:prstGeom prst="rect">
            <a:avLst/>
          </a:prstGeom>
        </p:spPr>
        <p:txBody>
          <a:bodyPr wrap="square">
            <a:spAutoFit/>
          </a:bodyPr>
          <a:lstStyle/>
          <a:p>
            <a:pPr algn="ctr"/>
            <a:r>
              <a:rPr lang="en-US" sz="4000" dirty="0" smtClean="0"/>
              <a:t>Waste disposal: GMM</a:t>
            </a:r>
          </a:p>
        </p:txBody>
      </p:sp>
      <p:graphicFrame>
        <p:nvGraphicFramePr>
          <p:cNvPr id="4" name="Table 3"/>
          <p:cNvGraphicFramePr>
            <a:graphicFrameLocks noGrp="1"/>
          </p:cNvGraphicFramePr>
          <p:nvPr>
            <p:extLst>
              <p:ext uri="{D42A27DB-BD31-4B8C-83A1-F6EECF244321}">
                <p14:modId xmlns:p14="http://schemas.microsoft.com/office/powerpoint/2010/main" val="3577348189"/>
              </p:ext>
            </p:extLst>
          </p:nvPr>
        </p:nvGraphicFramePr>
        <p:xfrm>
          <a:off x="467544" y="1295750"/>
          <a:ext cx="8280920" cy="3583106"/>
        </p:xfrm>
        <a:graphic>
          <a:graphicData uri="http://schemas.openxmlformats.org/drawingml/2006/table">
            <a:tbl>
              <a:tblPr firstRow="1" bandRow="1">
                <a:tableStyleId>{5C22544A-7EE6-4342-B048-85BDC9FD1C3A}</a:tableStyleId>
              </a:tblPr>
              <a:tblGrid>
                <a:gridCol w="3844713"/>
                <a:gridCol w="4436207"/>
              </a:tblGrid>
              <a:tr h="400648">
                <a:tc>
                  <a:txBody>
                    <a:bodyPr/>
                    <a:lstStyle/>
                    <a:p>
                      <a:r>
                        <a:rPr lang="nb-NO" dirty="0" smtClean="0"/>
                        <a:t>Type </a:t>
                      </a:r>
                      <a:r>
                        <a:rPr lang="nb-NO" dirty="0" err="1" smtClean="0"/>
                        <a:t>waste</a:t>
                      </a:r>
                      <a:endParaRPr lang="nb-NO" dirty="0"/>
                    </a:p>
                  </a:txBody>
                  <a:tcPr/>
                </a:tc>
                <a:tc>
                  <a:txBody>
                    <a:bodyPr/>
                    <a:lstStyle/>
                    <a:p>
                      <a:r>
                        <a:rPr lang="nb-NO" dirty="0" err="1" smtClean="0"/>
                        <a:t>Routines</a:t>
                      </a:r>
                      <a:endParaRPr lang="nb-NO" dirty="0"/>
                    </a:p>
                  </a:txBody>
                  <a:tcPr/>
                </a:tc>
              </a:tr>
              <a:tr h="987898">
                <a:tc>
                  <a:txBody>
                    <a:bodyPr/>
                    <a:lstStyle/>
                    <a:p>
                      <a:r>
                        <a:rPr lang="nb-NO" b="1" dirty="0" smtClean="0"/>
                        <a:t>GMM-</a:t>
                      </a:r>
                      <a:r>
                        <a:rPr lang="nb-NO" b="1" dirty="0" err="1" smtClean="0"/>
                        <a:t>waste</a:t>
                      </a:r>
                      <a:r>
                        <a:rPr lang="nb-NO" b="1" dirty="0" smtClean="0"/>
                        <a:t> </a:t>
                      </a:r>
                      <a:r>
                        <a:rPr lang="nb-NO" b="1" dirty="0" err="1" smtClean="0"/>
                        <a:t>cells</a:t>
                      </a:r>
                      <a:r>
                        <a:rPr lang="nb-NO" b="1" dirty="0" smtClean="0"/>
                        <a:t> (</a:t>
                      </a:r>
                      <a:r>
                        <a:rPr lang="nb-NO" b="1" dirty="0" err="1" smtClean="0"/>
                        <a:t>class</a:t>
                      </a:r>
                      <a:r>
                        <a:rPr lang="nb-NO" b="1" dirty="0" smtClean="0"/>
                        <a:t> 1) </a:t>
                      </a:r>
                      <a:endParaRPr lang="nb-NO"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err="1" smtClean="0"/>
                        <a:t>Autoclaving</a:t>
                      </a:r>
                      <a:r>
                        <a:rPr lang="nb-NO" dirty="0" smtClean="0"/>
                        <a:t>.</a:t>
                      </a:r>
                      <a:r>
                        <a:rPr lang="nb-NO" baseline="0" dirty="0" smtClean="0"/>
                        <a:t> </a:t>
                      </a:r>
                      <a:r>
                        <a:rPr lang="nb-NO" baseline="0" dirty="0" err="1" smtClean="0"/>
                        <a:t>Afterwards</a:t>
                      </a:r>
                      <a:r>
                        <a:rPr lang="nb-NO" baseline="0" dirty="0" smtClean="0"/>
                        <a:t> handle as normal </a:t>
                      </a:r>
                      <a:r>
                        <a:rPr lang="nb-NO" baseline="0" dirty="0" err="1" smtClean="0"/>
                        <a:t>waste</a:t>
                      </a:r>
                      <a:r>
                        <a:rPr lang="nb-NO" baseline="0" dirty="0" smtClean="0"/>
                        <a:t>. </a:t>
                      </a:r>
                      <a:endParaRPr lang="nb-NO" dirty="0" smtClean="0"/>
                    </a:p>
                    <a:p>
                      <a:endParaRPr lang="nb-NO" dirty="0"/>
                    </a:p>
                  </a:txBody>
                  <a:tcPr/>
                </a:tc>
              </a:tr>
              <a:tr h="400648">
                <a:tc>
                  <a:txBody>
                    <a:bodyPr/>
                    <a:lstStyle/>
                    <a:p>
                      <a:r>
                        <a:rPr lang="nb-NO" b="1" dirty="0" smtClean="0"/>
                        <a:t>GMM-</a:t>
                      </a:r>
                      <a:r>
                        <a:rPr lang="nb-NO" b="1" dirty="0" err="1" smtClean="0"/>
                        <a:t>waste</a:t>
                      </a:r>
                      <a:r>
                        <a:rPr lang="nb-NO" b="1" dirty="0" smtClean="0"/>
                        <a:t> </a:t>
                      </a:r>
                      <a:r>
                        <a:rPr lang="nb-NO" b="1" dirty="0" err="1" smtClean="0"/>
                        <a:t>which</a:t>
                      </a:r>
                      <a:r>
                        <a:rPr lang="nb-NO" b="1" dirty="0" smtClean="0"/>
                        <a:t> </a:t>
                      </a:r>
                      <a:r>
                        <a:rPr lang="nb-NO" b="1" dirty="0" err="1" smtClean="0"/>
                        <a:t>cannot</a:t>
                      </a:r>
                      <a:r>
                        <a:rPr lang="nb-NO" b="1" dirty="0" smtClean="0"/>
                        <a:t> be </a:t>
                      </a:r>
                      <a:r>
                        <a:rPr lang="nb-NO" b="1" dirty="0" err="1" smtClean="0"/>
                        <a:t>autoclaved</a:t>
                      </a:r>
                      <a:endParaRPr lang="nb-NO"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err="1" smtClean="0"/>
                        <a:t>Thrown</a:t>
                      </a:r>
                      <a:r>
                        <a:rPr lang="nb-NO" dirty="0" smtClean="0"/>
                        <a:t> in </a:t>
                      </a:r>
                      <a:r>
                        <a:rPr lang="nb-NO" dirty="0" err="1" smtClean="0"/>
                        <a:t>yellow</a:t>
                      </a:r>
                      <a:r>
                        <a:rPr lang="nb-NO" dirty="0" smtClean="0"/>
                        <a:t> risk </a:t>
                      </a:r>
                      <a:r>
                        <a:rPr lang="nb-NO" dirty="0" err="1" smtClean="0"/>
                        <a:t>waste</a:t>
                      </a:r>
                      <a:r>
                        <a:rPr lang="nb-NO" dirty="0" smtClean="0"/>
                        <a:t> </a:t>
                      </a:r>
                      <a:r>
                        <a:rPr lang="nb-NO" dirty="0" err="1" smtClean="0"/>
                        <a:t>boxes</a:t>
                      </a:r>
                      <a:r>
                        <a:rPr lang="nb-NO" baseline="0" dirty="0" smtClean="0"/>
                        <a:t> (solids) </a:t>
                      </a:r>
                      <a:r>
                        <a:rPr lang="nb-NO" dirty="0" smtClean="0"/>
                        <a:t>or </a:t>
                      </a:r>
                      <a:r>
                        <a:rPr lang="nb-NO" dirty="0" err="1" smtClean="0"/>
                        <a:t>chemically</a:t>
                      </a:r>
                      <a:r>
                        <a:rPr lang="nb-NO" baseline="0" dirty="0" smtClean="0"/>
                        <a:t> </a:t>
                      </a:r>
                      <a:r>
                        <a:rPr lang="nb-NO" baseline="0" dirty="0" err="1" smtClean="0"/>
                        <a:t>inactivated</a:t>
                      </a:r>
                      <a:r>
                        <a:rPr lang="nb-NO" dirty="0" smtClean="0"/>
                        <a:t> (</a:t>
                      </a:r>
                      <a:r>
                        <a:rPr lang="nb-NO" dirty="0" err="1" smtClean="0"/>
                        <a:t>liquids</a:t>
                      </a:r>
                      <a:r>
                        <a:rPr lang="nb-NO" dirty="0" smtClean="0"/>
                        <a:t>)</a:t>
                      </a:r>
                    </a:p>
                  </a:txBody>
                  <a:tcPr/>
                </a:tc>
              </a:tr>
              <a:tr h="400648">
                <a:tc>
                  <a:txBody>
                    <a:bodyPr/>
                    <a:lstStyle/>
                    <a:p>
                      <a:r>
                        <a:rPr lang="nb-NO" b="1" dirty="0" smtClean="0"/>
                        <a:t>GMM </a:t>
                      </a:r>
                      <a:r>
                        <a:rPr lang="nb-NO" b="1" dirty="0" err="1" smtClean="0"/>
                        <a:t>waste</a:t>
                      </a:r>
                      <a:r>
                        <a:rPr lang="nb-NO" b="1" dirty="0" smtClean="0"/>
                        <a:t> </a:t>
                      </a:r>
                      <a:r>
                        <a:rPr lang="nb-NO" b="1" dirty="0" err="1" smtClean="0"/>
                        <a:t>class</a:t>
                      </a:r>
                      <a:r>
                        <a:rPr lang="nb-NO" b="1" dirty="0" smtClean="0"/>
                        <a:t>  &gt; 2 </a:t>
                      </a:r>
                      <a:endParaRPr lang="nb-NO" dirty="0"/>
                    </a:p>
                  </a:txBody>
                  <a:tcPr/>
                </a:tc>
                <a:tc>
                  <a:txBody>
                    <a:bodyPr/>
                    <a:lstStyle/>
                    <a:p>
                      <a:r>
                        <a:rPr lang="nb-NO" dirty="0" err="1" smtClean="0"/>
                        <a:t>Autoclaved</a:t>
                      </a:r>
                      <a:r>
                        <a:rPr lang="nb-NO" dirty="0" smtClean="0"/>
                        <a:t> and </a:t>
                      </a:r>
                      <a:r>
                        <a:rPr lang="nb-NO" dirty="0" err="1" smtClean="0"/>
                        <a:t>then</a:t>
                      </a:r>
                      <a:r>
                        <a:rPr lang="nb-NO" dirty="0" smtClean="0"/>
                        <a:t> </a:t>
                      </a:r>
                      <a:r>
                        <a:rPr lang="nb-NO" dirty="0" err="1" smtClean="0"/>
                        <a:t>thrown</a:t>
                      </a:r>
                      <a:r>
                        <a:rPr lang="nb-NO" dirty="0" smtClean="0"/>
                        <a:t> in </a:t>
                      </a:r>
                      <a:r>
                        <a:rPr lang="nb-NO" dirty="0" err="1" smtClean="0"/>
                        <a:t>yellow</a:t>
                      </a:r>
                      <a:r>
                        <a:rPr lang="nb-NO" dirty="0" smtClean="0"/>
                        <a:t>  risk </a:t>
                      </a:r>
                      <a:r>
                        <a:rPr lang="nb-NO" dirty="0" err="1" smtClean="0"/>
                        <a:t>waste</a:t>
                      </a:r>
                      <a:r>
                        <a:rPr lang="nb-NO" baseline="0" dirty="0" smtClean="0"/>
                        <a:t> </a:t>
                      </a:r>
                      <a:r>
                        <a:rPr lang="nb-NO" baseline="0" dirty="0" err="1" smtClean="0"/>
                        <a:t>boxes</a:t>
                      </a:r>
                      <a:r>
                        <a:rPr lang="nb-NO" baseline="0" dirty="0" smtClean="0"/>
                        <a:t>.</a:t>
                      </a:r>
                      <a:endParaRPr lang="nb-NO" dirty="0"/>
                    </a:p>
                  </a:txBody>
                  <a:tcPr/>
                </a:tc>
              </a:tr>
              <a:tr h="400648">
                <a:tc>
                  <a:txBody>
                    <a:bodyPr/>
                    <a:lstStyle/>
                    <a:p>
                      <a:r>
                        <a:rPr lang="nb-NO" b="1" dirty="0" smtClean="0"/>
                        <a:t>«</a:t>
                      </a:r>
                      <a:r>
                        <a:rPr lang="nb-NO" b="1" dirty="0" err="1" smtClean="0"/>
                        <a:t>Naked</a:t>
                      </a:r>
                      <a:r>
                        <a:rPr lang="nb-NO" b="1" dirty="0" smtClean="0"/>
                        <a:t>»</a:t>
                      </a:r>
                      <a:r>
                        <a:rPr lang="nb-NO" b="1" baseline="0" dirty="0" smtClean="0"/>
                        <a:t> </a:t>
                      </a:r>
                      <a:r>
                        <a:rPr lang="nb-NO" b="1" dirty="0" err="1" smtClean="0"/>
                        <a:t>recombinant</a:t>
                      </a:r>
                      <a:r>
                        <a:rPr lang="nb-NO" b="1" baseline="0" dirty="0" smtClean="0"/>
                        <a:t> DNA </a:t>
                      </a:r>
                      <a:r>
                        <a:rPr lang="nb-NO" b="1" baseline="0" dirty="0" err="1" smtClean="0"/>
                        <a:t>encoding</a:t>
                      </a:r>
                      <a:r>
                        <a:rPr lang="nb-NO" b="1" baseline="0" dirty="0" smtClean="0"/>
                        <a:t> </a:t>
                      </a:r>
                      <a:r>
                        <a:rPr lang="nb-NO" b="1" baseline="0" dirty="0" err="1" smtClean="0"/>
                        <a:t>antibiotic</a:t>
                      </a:r>
                      <a:r>
                        <a:rPr lang="nb-NO" b="1" baseline="0" dirty="0" smtClean="0"/>
                        <a:t> </a:t>
                      </a:r>
                      <a:r>
                        <a:rPr lang="nb-NO" b="1" baseline="0" dirty="0" err="1" smtClean="0"/>
                        <a:t>resistance</a:t>
                      </a:r>
                      <a:r>
                        <a:rPr lang="nb-NO" b="1" baseline="0" dirty="0" smtClean="0"/>
                        <a:t> genes </a:t>
                      </a:r>
                      <a:endParaRPr lang="nb-NO" b="1" dirty="0"/>
                    </a:p>
                  </a:txBody>
                  <a:tcPr/>
                </a:tc>
                <a:tc>
                  <a:txBody>
                    <a:bodyPr/>
                    <a:lstStyle/>
                    <a:p>
                      <a:r>
                        <a:rPr lang="nb-NO" dirty="0" err="1" smtClean="0"/>
                        <a:t>Autoclaved</a:t>
                      </a:r>
                      <a:r>
                        <a:rPr lang="nb-NO" baseline="0" dirty="0" smtClean="0"/>
                        <a:t> at </a:t>
                      </a:r>
                      <a:r>
                        <a:rPr lang="nb-NO" baseline="0" dirty="0" err="1" smtClean="0"/>
                        <a:t>low</a:t>
                      </a:r>
                      <a:r>
                        <a:rPr lang="nb-NO" baseline="0" dirty="0" smtClean="0"/>
                        <a:t> pH (→ </a:t>
                      </a:r>
                      <a:r>
                        <a:rPr lang="nb-NO" baseline="0" dirty="0" err="1" smtClean="0"/>
                        <a:t>fragmentation</a:t>
                      </a:r>
                      <a:r>
                        <a:rPr lang="nb-NO" baseline="0" dirty="0" smtClean="0"/>
                        <a:t>)</a:t>
                      </a:r>
                      <a:endParaRPr lang="nb-NO" dirty="0"/>
                    </a:p>
                  </a:txBody>
                  <a:tcPr/>
                </a:tc>
              </a:tr>
            </a:tbl>
          </a:graphicData>
        </a:graphic>
      </p:graphicFrame>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921941"/>
            <a:ext cx="3246975" cy="136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2463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1700808"/>
            <a:ext cx="2691763"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3" y="3645024"/>
            <a:ext cx="2990545" cy="1982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1498657" y="188640"/>
            <a:ext cx="5449607" cy="1470025"/>
          </a:xfrm>
        </p:spPr>
        <p:txBody>
          <a:bodyPr/>
          <a:lstStyle/>
          <a:p>
            <a:r>
              <a:rPr lang="en-US" noProof="0" dirty="0" smtClean="0"/>
              <a:t>3. Radiation sources</a:t>
            </a:r>
            <a:endParaRPr lang="en-US" noProof="0" dirty="0"/>
          </a:p>
        </p:txBody>
      </p:sp>
      <p:pic>
        <p:nvPicPr>
          <p:cNvPr id="10248" name="Picture 8" descr="https://encrypted-tbn0.gstatic.com/images?q=tbn:ANd9GcT4meZmmLxinyCf6Halu9O141uqxyzjwVvuSMgJOUCyby4GgGza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459" y="1700808"/>
            <a:ext cx="2528397" cy="20882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4024729"/>
            <a:ext cx="2313583" cy="1968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6763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tel 1"/>
          <p:cNvSpPr>
            <a:spLocks noGrp="1"/>
          </p:cNvSpPr>
          <p:nvPr>
            <p:ph type="title"/>
          </p:nvPr>
        </p:nvSpPr>
        <p:spPr>
          <a:xfrm>
            <a:off x="155576" y="188913"/>
            <a:ext cx="8592888" cy="633412"/>
          </a:xfrm>
        </p:spPr>
        <p:txBody>
          <a:bodyPr/>
          <a:lstStyle/>
          <a:p>
            <a:pPr eaLnBrk="1" hangingPunct="1"/>
            <a:r>
              <a:rPr lang="en-US" sz="3200" noProof="0" dirty="0" smtClean="0"/>
              <a:t>Sources of radiation</a:t>
            </a:r>
          </a:p>
        </p:txBody>
      </p:sp>
      <p:sp>
        <p:nvSpPr>
          <p:cNvPr id="2051" name="AutoShape 4" descr="http://www.telstra.com.au/abouttelstra/download/image/eme-spectrum.gif"/>
          <p:cNvSpPr>
            <a:spLocks noChangeAspect="1" noChangeArrowheads="1"/>
          </p:cNvSpPr>
          <p:nvPr/>
        </p:nvSpPr>
        <p:spPr bwMode="auto">
          <a:xfrm>
            <a:off x="155575" y="-1265238"/>
            <a:ext cx="4248150" cy="2647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0"/>
              </a:spcBef>
              <a:spcAft>
                <a:spcPct val="0"/>
              </a:spcAft>
            </a:pPr>
            <a:endParaRPr lang="nb-NO" sz="3600">
              <a:solidFill>
                <a:srgbClr val="000000"/>
              </a:solidFill>
              <a:cs typeface="Arial" charset="0"/>
            </a:endParaRPr>
          </a:p>
        </p:txBody>
      </p:sp>
      <p:pic>
        <p:nvPicPr>
          <p:cNvPr id="2052" name="Picture 6" descr="http://www.telstra.com.au/abouttelstra/download/image/eme-spectru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238250"/>
            <a:ext cx="7343775"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919864" y="0"/>
            <a:ext cx="1224136" cy="307777"/>
          </a:xfrm>
          <a:prstGeom prst="rect">
            <a:avLst/>
          </a:prstGeom>
          <a:noFill/>
        </p:spPr>
        <p:txBody>
          <a:bodyPr wrap="square" rtlCol="0">
            <a:spAutoFit/>
          </a:bodyPr>
          <a:lstStyle/>
          <a:p>
            <a:pPr fontAlgn="base">
              <a:spcBef>
                <a:spcPct val="0"/>
              </a:spcBef>
              <a:spcAft>
                <a:spcPct val="0"/>
              </a:spcAft>
            </a:pPr>
            <a:r>
              <a:rPr lang="nb-NO" sz="1400" dirty="0">
                <a:solidFill>
                  <a:srgbClr val="FFFFFF">
                    <a:lumMod val="75000"/>
                  </a:srgbClr>
                </a:solidFill>
                <a:cs typeface="Arial" charset="0"/>
              </a:rPr>
              <a:t>Strålekilder</a:t>
            </a:r>
          </a:p>
        </p:txBody>
      </p:sp>
      <p:sp>
        <p:nvSpPr>
          <p:cNvPr id="6" name="Text Box 21"/>
          <p:cNvSpPr txBox="1">
            <a:spLocks noChangeArrowheads="1"/>
          </p:cNvSpPr>
          <p:nvPr/>
        </p:nvSpPr>
        <p:spPr bwMode="auto">
          <a:xfrm>
            <a:off x="6608763" y="6553200"/>
            <a:ext cx="2382837"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r" eaLnBrk="0" fontAlgn="base" hangingPunct="0">
              <a:spcBef>
                <a:spcPct val="0"/>
              </a:spcBef>
              <a:spcAft>
                <a:spcPct val="0"/>
              </a:spcAft>
            </a:pPr>
            <a:r>
              <a:rPr lang="nb-NO" sz="1000" b="1" dirty="0">
                <a:solidFill>
                  <a:srgbClr val="FFFFFF"/>
                </a:solidFill>
              </a:rPr>
              <a:t>NT-fakultetet  HMS-opplæring 2012</a:t>
            </a:r>
          </a:p>
        </p:txBody>
      </p:sp>
    </p:spTree>
    <p:extLst>
      <p:ext uri="{BB962C8B-B14F-4D97-AF65-F5344CB8AC3E}">
        <p14:creationId xmlns:p14="http://schemas.microsoft.com/office/powerpoint/2010/main" val="23463743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5616" y="197768"/>
            <a:ext cx="7776864" cy="1143000"/>
          </a:xfrm>
        </p:spPr>
        <p:txBody>
          <a:bodyPr/>
          <a:lstStyle/>
          <a:p>
            <a:pPr algn="ctr"/>
            <a:r>
              <a:rPr lang="en-US" noProof="0" dirty="0" err="1" smtClean="0"/>
              <a:t>Geldoc</a:t>
            </a:r>
            <a:r>
              <a:rPr lang="en-US" noProof="0" dirty="0" smtClean="0"/>
              <a:t>, spectrophotometer and sterile benches</a:t>
            </a:r>
            <a:endParaRPr lang="en-US" noProof="0" dirty="0"/>
          </a:p>
        </p:txBody>
      </p:sp>
      <p:pic>
        <p:nvPicPr>
          <p:cNvPr id="2050" name="Picture 2" descr="http://www.bio-rad.com/webroot/web/images/lsr/products/imaging_bioinformatics/product_detail/global/lsr_geldoc_xr_system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547218"/>
            <a:ext cx="4052883" cy="260419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616" y="415141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4708" y="1556792"/>
            <a:ext cx="27432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3440" y="3713263"/>
            <a:ext cx="3844468" cy="192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87080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tel 1"/>
          <p:cNvSpPr>
            <a:spLocks noGrp="1"/>
          </p:cNvSpPr>
          <p:nvPr>
            <p:ph type="title"/>
          </p:nvPr>
        </p:nvSpPr>
        <p:spPr>
          <a:xfrm>
            <a:off x="546100" y="533400"/>
            <a:ext cx="7772400" cy="879475"/>
          </a:xfrm>
        </p:spPr>
        <p:txBody>
          <a:bodyPr/>
          <a:lstStyle/>
          <a:p>
            <a:pPr eaLnBrk="1" hangingPunct="1"/>
            <a:r>
              <a:rPr lang="en-US" noProof="0" dirty="0" smtClean="0"/>
              <a:t>Radioactive radiation </a:t>
            </a:r>
          </a:p>
        </p:txBody>
      </p:sp>
      <p:sp>
        <p:nvSpPr>
          <p:cNvPr id="3075" name="Plassholder for innhold 2"/>
          <p:cNvSpPr>
            <a:spLocks noGrp="1"/>
          </p:cNvSpPr>
          <p:nvPr>
            <p:ph idx="1"/>
          </p:nvPr>
        </p:nvSpPr>
        <p:spPr>
          <a:xfrm>
            <a:off x="457200" y="1557338"/>
            <a:ext cx="4402138" cy="4568825"/>
          </a:xfrm>
        </p:spPr>
        <p:txBody>
          <a:bodyPr/>
          <a:lstStyle/>
          <a:p>
            <a:pPr eaLnBrk="1" hangingPunct="1"/>
            <a:r>
              <a:rPr lang="en-US" i="1" noProof="0" dirty="0" smtClean="0"/>
              <a:t>Alpha</a:t>
            </a:r>
            <a:r>
              <a:rPr lang="en-US" noProof="0" dirty="0" smtClean="0"/>
              <a:t> (He-cores)</a:t>
            </a:r>
          </a:p>
          <a:p>
            <a:pPr eaLnBrk="1" hangingPunct="1"/>
            <a:r>
              <a:rPr lang="en-US" i="1" noProof="0" dirty="0" smtClean="0"/>
              <a:t>Beta</a:t>
            </a:r>
            <a:r>
              <a:rPr lang="en-US" noProof="0" dirty="0" smtClean="0"/>
              <a:t> (e+, e-)</a:t>
            </a:r>
          </a:p>
          <a:p>
            <a:pPr eaLnBrk="1" hangingPunct="1"/>
            <a:r>
              <a:rPr lang="en-US" i="1" noProof="0" dirty="0" smtClean="0"/>
              <a:t>Gamma</a:t>
            </a:r>
            <a:r>
              <a:rPr lang="en-US" noProof="0" dirty="0" smtClean="0"/>
              <a:t> (electro-magnetic)</a:t>
            </a:r>
          </a:p>
          <a:p>
            <a:pPr eaLnBrk="1" hangingPunct="1"/>
            <a:r>
              <a:rPr lang="en-US" noProof="0" dirty="0" smtClean="0"/>
              <a:t>Ionizing effect</a:t>
            </a:r>
            <a:br>
              <a:rPr lang="en-US" noProof="0" dirty="0" smtClean="0"/>
            </a:br>
            <a:r>
              <a:rPr lang="en-US" noProof="0" dirty="0" smtClean="0"/>
              <a:t> - </a:t>
            </a:r>
            <a:r>
              <a:rPr lang="en-US" dirty="0" smtClean="0"/>
              <a:t>damages</a:t>
            </a:r>
            <a:r>
              <a:rPr lang="en-US" noProof="0" dirty="0" smtClean="0"/>
              <a:t> DNA </a:t>
            </a:r>
          </a:p>
          <a:p>
            <a:pPr eaLnBrk="1" hangingPunct="1"/>
            <a:endParaRPr lang="en-US" noProof="0" dirty="0" smtClean="0"/>
          </a:p>
        </p:txBody>
      </p:sp>
      <p:sp>
        <p:nvSpPr>
          <p:cNvPr id="3076" name="Plassholder for innhold 2"/>
          <p:cNvSpPr txBox="1">
            <a:spLocks/>
          </p:cNvSpPr>
          <p:nvPr/>
        </p:nvSpPr>
        <p:spPr bwMode="auto">
          <a:xfrm>
            <a:off x="4991100" y="1844675"/>
            <a:ext cx="3973513"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pPr eaLnBrk="1" fontAlgn="base" hangingPunct="1">
              <a:spcBef>
                <a:spcPct val="20000"/>
              </a:spcBef>
              <a:spcAft>
                <a:spcPct val="0"/>
              </a:spcAft>
              <a:buFont typeface="Arial" charset="0"/>
              <a:buNone/>
            </a:pPr>
            <a:endParaRPr lang="nb-NO" sz="3200">
              <a:solidFill>
                <a:srgbClr val="000000"/>
              </a:solidFill>
            </a:endParaRPr>
          </a:p>
        </p:txBody>
      </p:sp>
      <p:pic>
        <p:nvPicPr>
          <p:cNvPr id="307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950" y="1412875"/>
            <a:ext cx="3614738" cy="395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2" descr="http://instant-art.com/store/images/products/signs/en7010/warning/en7010warn-004_warning-Radioactive_material_or_ionizing_radi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4138" y="4763"/>
            <a:ext cx="1439862"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Tittel 1"/>
          <p:cNvSpPr txBox="1">
            <a:spLocks/>
          </p:cNvSpPr>
          <p:nvPr/>
        </p:nvSpPr>
        <p:spPr bwMode="auto">
          <a:xfrm>
            <a:off x="4646613" y="5229225"/>
            <a:ext cx="4246562"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pPr eaLnBrk="1" fontAlgn="base" hangingPunct="1">
              <a:spcBef>
                <a:spcPct val="0"/>
              </a:spcBef>
              <a:spcAft>
                <a:spcPct val="0"/>
              </a:spcAft>
            </a:pPr>
            <a:endParaRPr lang="nb-NO" sz="4400">
              <a:solidFill>
                <a:srgbClr val="000000"/>
              </a:solidFill>
            </a:endParaRPr>
          </a:p>
        </p:txBody>
      </p:sp>
      <p:sp>
        <p:nvSpPr>
          <p:cNvPr id="3080" name="TekstSylinder 4"/>
          <p:cNvSpPr txBox="1">
            <a:spLocks noChangeArrowheads="1"/>
          </p:cNvSpPr>
          <p:nvPr/>
        </p:nvSpPr>
        <p:spPr bwMode="auto">
          <a:xfrm>
            <a:off x="5180013" y="5264150"/>
            <a:ext cx="3326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tx1"/>
                </a:solidFill>
                <a:latin typeface="Arial" charset="0"/>
                <a:cs typeface="Arial" charset="0"/>
              </a:defRPr>
            </a:lvl1pPr>
            <a:lvl2pPr marL="742950" indent="-285750" eaLnBrk="0" hangingPunct="0">
              <a:defRPr sz="3600">
                <a:solidFill>
                  <a:schemeClr val="tx1"/>
                </a:solidFill>
                <a:latin typeface="Arial" charset="0"/>
                <a:cs typeface="Arial" charset="0"/>
              </a:defRPr>
            </a:lvl2pPr>
            <a:lvl3pPr marL="1143000" indent="-228600" eaLnBrk="0" hangingPunct="0">
              <a:defRPr sz="3600">
                <a:solidFill>
                  <a:schemeClr val="tx1"/>
                </a:solidFill>
                <a:latin typeface="Arial" charset="0"/>
                <a:cs typeface="Arial" charset="0"/>
              </a:defRPr>
            </a:lvl3pPr>
            <a:lvl4pPr marL="1600200" indent="-228600" eaLnBrk="0" hangingPunct="0">
              <a:defRPr sz="3600">
                <a:solidFill>
                  <a:schemeClr val="tx1"/>
                </a:solidFill>
                <a:latin typeface="Arial" charset="0"/>
                <a:cs typeface="Arial" charset="0"/>
              </a:defRPr>
            </a:lvl4pPr>
            <a:lvl5pPr marL="2057400" indent="-228600" eaLnBrk="0" hangingPunct="0">
              <a:defRPr sz="3600">
                <a:solidFill>
                  <a:schemeClr val="tx1"/>
                </a:solidFill>
                <a:latin typeface="Arial" charset="0"/>
                <a:cs typeface="Arial" charset="0"/>
              </a:defRPr>
            </a:lvl5pPr>
            <a:lvl6pPr marL="2514600" indent="-228600" eaLnBrk="0" fontAlgn="base" hangingPunct="0">
              <a:spcBef>
                <a:spcPct val="0"/>
              </a:spcBef>
              <a:spcAft>
                <a:spcPct val="0"/>
              </a:spcAft>
              <a:defRPr sz="3600">
                <a:solidFill>
                  <a:schemeClr val="tx1"/>
                </a:solidFill>
                <a:latin typeface="Arial" charset="0"/>
                <a:cs typeface="Arial" charset="0"/>
              </a:defRPr>
            </a:lvl6pPr>
            <a:lvl7pPr marL="2971800" indent="-228600" eaLnBrk="0" fontAlgn="base" hangingPunct="0">
              <a:spcBef>
                <a:spcPct val="0"/>
              </a:spcBef>
              <a:spcAft>
                <a:spcPct val="0"/>
              </a:spcAft>
              <a:defRPr sz="3600">
                <a:solidFill>
                  <a:schemeClr val="tx1"/>
                </a:solidFill>
                <a:latin typeface="Arial" charset="0"/>
                <a:cs typeface="Arial" charset="0"/>
              </a:defRPr>
            </a:lvl7pPr>
            <a:lvl8pPr marL="3429000" indent="-228600" eaLnBrk="0" fontAlgn="base" hangingPunct="0">
              <a:spcBef>
                <a:spcPct val="0"/>
              </a:spcBef>
              <a:spcAft>
                <a:spcPct val="0"/>
              </a:spcAft>
              <a:defRPr sz="3600">
                <a:solidFill>
                  <a:schemeClr val="tx1"/>
                </a:solidFill>
                <a:latin typeface="Arial" charset="0"/>
                <a:cs typeface="Arial" charset="0"/>
              </a:defRPr>
            </a:lvl8pPr>
            <a:lvl9pPr marL="3886200" indent="-228600" eaLnBrk="0" fontAlgn="base" hangingPunct="0">
              <a:spcBef>
                <a:spcPct val="0"/>
              </a:spcBef>
              <a:spcAft>
                <a:spcPct val="0"/>
              </a:spcAft>
              <a:defRPr sz="3600">
                <a:solidFill>
                  <a:schemeClr val="tx1"/>
                </a:solidFill>
                <a:latin typeface="Arial" charset="0"/>
                <a:cs typeface="Arial" charset="0"/>
              </a:defRPr>
            </a:lvl9pPr>
          </a:lstStyle>
          <a:p>
            <a:pPr fontAlgn="base">
              <a:spcBef>
                <a:spcPct val="0"/>
              </a:spcBef>
              <a:spcAft>
                <a:spcPct val="0"/>
              </a:spcAft>
            </a:pPr>
            <a:r>
              <a:rPr lang="nb-NO" sz="1800" dirty="0" err="1" smtClean="0">
                <a:solidFill>
                  <a:srgbClr val="000000"/>
                </a:solidFill>
              </a:rPr>
              <a:t>Radiation</a:t>
            </a:r>
            <a:r>
              <a:rPr lang="nb-NO" sz="1800" dirty="0" smtClean="0">
                <a:solidFill>
                  <a:srgbClr val="000000"/>
                </a:solidFill>
              </a:rPr>
              <a:t> </a:t>
            </a:r>
            <a:r>
              <a:rPr lang="nb-NO" sz="1800" dirty="0" err="1" smtClean="0">
                <a:solidFill>
                  <a:srgbClr val="000000"/>
                </a:solidFill>
              </a:rPr>
              <a:t>rays</a:t>
            </a:r>
            <a:r>
              <a:rPr lang="nb-NO" sz="1800" dirty="0" smtClean="0">
                <a:solidFill>
                  <a:srgbClr val="000000"/>
                </a:solidFill>
              </a:rPr>
              <a:t> and </a:t>
            </a:r>
            <a:r>
              <a:rPr lang="nb-NO" sz="1800" dirty="0" err="1" smtClean="0">
                <a:solidFill>
                  <a:srgbClr val="000000"/>
                </a:solidFill>
              </a:rPr>
              <a:t>penetration</a:t>
            </a:r>
            <a:endParaRPr lang="nb-NO" sz="1800" dirty="0">
              <a:solidFill>
                <a:srgbClr val="000000"/>
              </a:solidFill>
            </a:endParaRPr>
          </a:p>
        </p:txBody>
      </p:sp>
      <p:sp>
        <p:nvSpPr>
          <p:cNvPr id="9" name="TextBox 8"/>
          <p:cNvSpPr txBox="1"/>
          <p:nvPr/>
        </p:nvSpPr>
        <p:spPr>
          <a:xfrm>
            <a:off x="7919864" y="0"/>
            <a:ext cx="1224136" cy="307777"/>
          </a:xfrm>
          <a:prstGeom prst="rect">
            <a:avLst/>
          </a:prstGeom>
          <a:noFill/>
        </p:spPr>
        <p:txBody>
          <a:bodyPr wrap="square" rtlCol="0">
            <a:spAutoFit/>
          </a:bodyPr>
          <a:lstStyle/>
          <a:p>
            <a:pPr fontAlgn="base">
              <a:spcBef>
                <a:spcPct val="0"/>
              </a:spcBef>
              <a:spcAft>
                <a:spcPct val="0"/>
              </a:spcAft>
            </a:pPr>
            <a:r>
              <a:rPr lang="nb-NO" sz="1400" dirty="0">
                <a:solidFill>
                  <a:srgbClr val="FFFFFF">
                    <a:lumMod val="75000"/>
                  </a:srgbClr>
                </a:solidFill>
                <a:cs typeface="Arial" charset="0"/>
              </a:rPr>
              <a:t>Strålekilder</a:t>
            </a:r>
          </a:p>
        </p:txBody>
      </p:sp>
      <p:sp>
        <p:nvSpPr>
          <p:cNvPr id="10" name="Text Box 21"/>
          <p:cNvSpPr txBox="1">
            <a:spLocks noChangeArrowheads="1"/>
          </p:cNvSpPr>
          <p:nvPr/>
        </p:nvSpPr>
        <p:spPr bwMode="auto">
          <a:xfrm>
            <a:off x="6608763" y="6553200"/>
            <a:ext cx="2382837" cy="2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600">
                <a:solidFill>
                  <a:schemeClr val="tx1"/>
                </a:solidFill>
                <a:latin typeface="Arial" pitchFamily="34" charset="0"/>
              </a:defRPr>
            </a:lvl1pPr>
            <a:lvl2pPr marL="742950" indent="-285750">
              <a:defRPr sz="3600">
                <a:solidFill>
                  <a:schemeClr val="tx1"/>
                </a:solidFill>
                <a:latin typeface="Arial" pitchFamily="34" charset="0"/>
              </a:defRPr>
            </a:lvl2pPr>
            <a:lvl3pPr marL="1143000" indent="-228600">
              <a:defRPr sz="3600">
                <a:solidFill>
                  <a:schemeClr val="tx1"/>
                </a:solidFill>
                <a:latin typeface="Arial" pitchFamily="34" charset="0"/>
              </a:defRPr>
            </a:lvl3pPr>
            <a:lvl4pPr marL="1600200" indent="-228600">
              <a:defRPr sz="3600">
                <a:solidFill>
                  <a:schemeClr val="tx1"/>
                </a:solidFill>
                <a:latin typeface="Arial" pitchFamily="34" charset="0"/>
              </a:defRPr>
            </a:lvl4pPr>
            <a:lvl5pPr marL="2057400" indent="-228600">
              <a:defRPr sz="3600">
                <a:solidFill>
                  <a:schemeClr val="tx1"/>
                </a:solidFill>
                <a:latin typeface="Arial" pitchFamily="34" charset="0"/>
              </a:defRPr>
            </a:lvl5pPr>
            <a:lvl6pPr marL="2514600" indent="-228600" eaLnBrk="0" fontAlgn="base" hangingPunct="0">
              <a:spcBef>
                <a:spcPct val="0"/>
              </a:spcBef>
              <a:spcAft>
                <a:spcPct val="0"/>
              </a:spcAft>
              <a:defRPr sz="3600">
                <a:solidFill>
                  <a:schemeClr val="tx1"/>
                </a:solidFill>
                <a:latin typeface="Arial" pitchFamily="34" charset="0"/>
              </a:defRPr>
            </a:lvl6pPr>
            <a:lvl7pPr marL="2971800" indent="-228600" eaLnBrk="0" fontAlgn="base" hangingPunct="0">
              <a:spcBef>
                <a:spcPct val="0"/>
              </a:spcBef>
              <a:spcAft>
                <a:spcPct val="0"/>
              </a:spcAft>
              <a:defRPr sz="3600">
                <a:solidFill>
                  <a:schemeClr val="tx1"/>
                </a:solidFill>
                <a:latin typeface="Arial" pitchFamily="34" charset="0"/>
              </a:defRPr>
            </a:lvl7pPr>
            <a:lvl8pPr marL="3429000" indent="-228600" eaLnBrk="0" fontAlgn="base" hangingPunct="0">
              <a:spcBef>
                <a:spcPct val="0"/>
              </a:spcBef>
              <a:spcAft>
                <a:spcPct val="0"/>
              </a:spcAft>
              <a:defRPr sz="3600">
                <a:solidFill>
                  <a:schemeClr val="tx1"/>
                </a:solidFill>
                <a:latin typeface="Arial" pitchFamily="34" charset="0"/>
              </a:defRPr>
            </a:lvl8pPr>
            <a:lvl9pPr marL="3886200" indent="-228600" eaLnBrk="0" fontAlgn="base" hangingPunct="0">
              <a:spcBef>
                <a:spcPct val="0"/>
              </a:spcBef>
              <a:spcAft>
                <a:spcPct val="0"/>
              </a:spcAft>
              <a:defRPr sz="3600">
                <a:solidFill>
                  <a:schemeClr val="tx1"/>
                </a:solidFill>
                <a:latin typeface="Arial" pitchFamily="34" charset="0"/>
              </a:defRPr>
            </a:lvl9pPr>
          </a:lstStyle>
          <a:p>
            <a:pPr algn="r" eaLnBrk="0" fontAlgn="base" hangingPunct="0">
              <a:spcBef>
                <a:spcPct val="0"/>
              </a:spcBef>
              <a:spcAft>
                <a:spcPct val="0"/>
              </a:spcAft>
            </a:pPr>
            <a:r>
              <a:rPr lang="nb-NO" sz="1000" b="1" dirty="0">
                <a:solidFill>
                  <a:srgbClr val="FFFFFF"/>
                </a:solidFill>
              </a:rPr>
              <a:t>NT-fakultetet  HMS-opplæring 2012</a:t>
            </a:r>
          </a:p>
        </p:txBody>
      </p:sp>
    </p:spTree>
    <p:extLst>
      <p:ext uri="{BB962C8B-B14F-4D97-AF65-F5344CB8AC3E}">
        <p14:creationId xmlns:p14="http://schemas.microsoft.com/office/powerpoint/2010/main" val="4067916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352928" cy="1143000"/>
          </a:xfrm>
        </p:spPr>
        <p:txBody>
          <a:bodyPr/>
          <a:lstStyle/>
          <a:p>
            <a:r>
              <a:rPr lang="en-US" sz="4000" noProof="0" dirty="0" smtClean="0"/>
              <a:t>Use </a:t>
            </a:r>
            <a:r>
              <a:rPr lang="en-US" sz="4000" dirty="0" smtClean="0"/>
              <a:t>of</a:t>
            </a:r>
            <a:r>
              <a:rPr lang="en-US" sz="4000" noProof="0" dirty="0" smtClean="0"/>
              <a:t> radioactive sources at IBT</a:t>
            </a:r>
            <a:endParaRPr lang="en-US" sz="4000" noProof="0" dirty="0"/>
          </a:p>
        </p:txBody>
      </p:sp>
      <p:sp>
        <p:nvSpPr>
          <p:cNvPr id="3" name="Content Placeholder 2"/>
          <p:cNvSpPr>
            <a:spLocks noGrp="1"/>
          </p:cNvSpPr>
          <p:nvPr>
            <p:ph idx="1"/>
          </p:nvPr>
        </p:nvSpPr>
        <p:spPr>
          <a:xfrm>
            <a:off x="546100" y="1700808"/>
            <a:ext cx="5826100" cy="3432175"/>
          </a:xfrm>
        </p:spPr>
        <p:txBody>
          <a:bodyPr/>
          <a:lstStyle/>
          <a:p>
            <a:pPr marL="0" indent="0">
              <a:buNone/>
            </a:pPr>
            <a:endParaRPr lang="en-US" noProof="0" dirty="0" smtClean="0"/>
          </a:p>
          <a:p>
            <a:r>
              <a:rPr lang="en-US" dirty="0" smtClean="0"/>
              <a:t>C</a:t>
            </a:r>
            <a:r>
              <a:rPr lang="en-US" noProof="0" dirty="0" err="1" smtClean="0"/>
              <a:t>ontact</a:t>
            </a:r>
            <a:r>
              <a:rPr lang="en-US" noProof="0" dirty="0" smtClean="0"/>
              <a:t> local radiation protection coordinator for </a:t>
            </a:r>
            <a:r>
              <a:rPr lang="en-US" u="sng" noProof="0" dirty="0" smtClean="0"/>
              <a:t>training and approval</a:t>
            </a:r>
          </a:p>
          <a:p>
            <a:endParaRPr lang="en-US" noProof="0" dirty="0" smtClean="0"/>
          </a:p>
          <a:p>
            <a:r>
              <a:rPr lang="en-US" noProof="0" dirty="0" smtClean="0"/>
              <a:t>Guidelines for work with radioactive material at IBT, NT</a:t>
            </a:r>
          </a:p>
          <a:p>
            <a:endParaRPr lang="en-US" noProof="0" dirty="0" smtClean="0"/>
          </a:p>
          <a:p>
            <a:endParaRPr lang="en-US" noProof="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1484784"/>
            <a:ext cx="1368152"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588224" y="2852936"/>
            <a:ext cx="1186202" cy="246221"/>
          </a:xfrm>
          <a:prstGeom prst="rect">
            <a:avLst/>
          </a:prstGeom>
          <a:noFill/>
        </p:spPr>
        <p:txBody>
          <a:bodyPr wrap="square" rtlCol="0">
            <a:spAutoFit/>
          </a:bodyPr>
          <a:lstStyle/>
          <a:p>
            <a:r>
              <a:rPr lang="nb-NO" sz="1000" dirty="0" smtClean="0"/>
              <a:t>Randi Utgård</a:t>
            </a:r>
            <a:endParaRPr lang="nb-NO" sz="1000" dirty="0"/>
          </a:p>
        </p:txBody>
      </p:sp>
      <p:grpSp>
        <p:nvGrpSpPr>
          <p:cNvPr id="6" name="Gruppe 4"/>
          <p:cNvGrpSpPr/>
          <p:nvPr/>
        </p:nvGrpSpPr>
        <p:grpSpPr>
          <a:xfrm>
            <a:off x="6612044" y="3356992"/>
            <a:ext cx="2095445" cy="1985424"/>
            <a:chOff x="66378" y="1141499"/>
            <a:chExt cx="2584463" cy="2757528"/>
          </a:xfrm>
        </p:grpSpPr>
        <p:pic>
          <p:nvPicPr>
            <p:cNvPr id="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81" y="1141499"/>
              <a:ext cx="2448272" cy="214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Sylinder 3"/>
            <p:cNvSpPr txBox="1"/>
            <p:nvPr/>
          </p:nvSpPr>
          <p:spPr>
            <a:xfrm>
              <a:off x="66378" y="3386067"/>
              <a:ext cx="2584463" cy="512960"/>
            </a:xfrm>
            <a:prstGeom prst="rect">
              <a:avLst/>
            </a:prstGeom>
            <a:noFill/>
          </p:spPr>
          <p:txBody>
            <a:bodyPr wrap="none" rtlCol="0">
              <a:spAutoFit/>
            </a:bodyPr>
            <a:lstStyle/>
            <a:p>
              <a:r>
                <a:rPr lang="nb-NO" b="1" dirty="0" err="1" smtClean="0"/>
                <a:t>Ionizing</a:t>
              </a:r>
              <a:r>
                <a:rPr lang="nb-NO" b="1" dirty="0" smtClean="0"/>
                <a:t> </a:t>
              </a:r>
              <a:r>
                <a:rPr lang="nb-NO" b="1" dirty="0" err="1" smtClean="0"/>
                <a:t>radiation</a:t>
              </a:r>
              <a:endParaRPr lang="nb-NO" b="1" dirty="0"/>
            </a:p>
          </p:txBody>
        </p:sp>
      </p:grpSp>
    </p:spTree>
    <p:extLst>
      <p:ext uri="{BB962C8B-B14F-4D97-AF65-F5344CB8AC3E}">
        <p14:creationId xmlns:p14="http://schemas.microsoft.com/office/powerpoint/2010/main" val="326791983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noProof="0" dirty="0" smtClean="0"/>
              <a:t>4. Gas</a:t>
            </a:r>
            <a:endParaRPr lang="en-US" noProof="0" dirty="0"/>
          </a:p>
        </p:txBody>
      </p:sp>
      <p:pic>
        <p:nvPicPr>
          <p:cNvPr id="2052" name="Picture 4" descr="http://www.eiva-safex.no/sveis_skjaer/images/Yara_gassflask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132856"/>
            <a:ext cx="76200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0009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344265" y="260648"/>
            <a:ext cx="7772400" cy="648072"/>
          </a:xfrm>
        </p:spPr>
        <p:txBody>
          <a:bodyPr/>
          <a:lstStyle/>
          <a:p>
            <a:pPr algn="ctr"/>
            <a:r>
              <a:rPr lang="en-US" dirty="0" smtClean="0"/>
              <a:t>Gas use at the NT-faculty</a:t>
            </a:r>
            <a:endParaRPr lang="en-US" dirty="0"/>
          </a:p>
        </p:txBody>
      </p:sp>
      <p:sp>
        <p:nvSpPr>
          <p:cNvPr id="3" name="Plassholder for innhold 2"/>
          <p:cNvSpPr>
            <a:spLocks noGrp="1"/>
          </p:cNvSpPr>
          <p:nvPr>
            <p:ph idx="1"/>
          </p:nvPr>
        </p:nvSpPr>
        <p:spPr>
          <a:xfrm>
            <a:off x="834760" y="2137378"/>
            <a:ext cx="2195736" cy="3628249"/>
          </a:xfrm>
        </p:spPr>
        <p:txBody>
          <a:bodyPr/>
          <a:lstStyle/>
          <a:p>
            <a:pPr marL="0" indent="0">
              <a:buNone/>
            </a:pPr>
            <a:r>
              <a:rPr lang="en-US" dirty="0" smtClean="0"/>
              <a:t>Pressurized gas bottles</a:t>
            </a:r>
            <a:endParaRPr lang="en-US" dirty="0"/>
          </a:p>
        </p:txBody>
      </p:sp>
      <p:sp>
        <p:nvSpPr>
          <p:cNvPr id="7" name="Plassholder for innhold 2"/>
          <p:cNvSpPr txBox="1">
            <a:spLocks/>
          </p:cNvSpPr>
          <p:nvPr/>
        </p:nvSpPr>
        <p:spPr bwMode="auto">
          <a:xfrm>
            <a:off x="4623610" y="2137378"/>
            <a:ext cx="2127415" cy="362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562100" indent="-228600" algn="l" rtl="0" eaLnBrk="0" fontAlgn="base" hangingPunct="0">
              <a:spcBef>
                <a:spcPct val="20000"/>
              </a:spcBef>
              <a:spcAft>
                <a:spcPct val="0"/>
              </a:spcAft>
              <a:buChar char="–"/>
              <a:defRPr sz="16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chemeClr val="tx1"/>
                </a:solidFill>
                <a:latin typeface="+mn-lt"/>
              </a:defRPr>
            </a:lvl6pPr>
            <a:lvl7pPr marL="2895600" indent="-228600" algn="l" rtl="0" eaLnBrk="0" fontAlgn="base" hangingPunct="0">
              <a:spcBef>
                <a:spcPct val="20000"/>
              </a:spcBef>
              <a:spcAft>
                <a:spcPct val="0"/>
              </a:spcAft>
              <a:buChar char="•"/>
              <a:defRPr sz="1600">
                <a:solidFill>
                  <a:schemeClr val="tx1"/>
                </a:solidFill>
                <a:latin typeface="+mn-lt"/>
              </a:defRPr>
            </a:lvl7pPr>
            <a:lvl8pPr marL="3352800" indent="-228600" algn="l" rtl="0" eaLnBrk="0" fontAlgn="base" hangingPunct="0">
              <a:spcBef>
                <a:spcPct val="20000"/>
              </a:spcBef>
              <a:spcAft>
                <a:spcPct val="0"/>
              </a:spcAft>
              <a:buChar char="•"/>
              <a:defRPr sz="1600">
                <a:solidFill>
                  <a:schemeClr val="tx1"/>
                </a:solidFill>
                <a:latin typeface="+mn-lt"/>
              </a:defRPr>
            </a:lvl8pPr>
            <a:lvl9pPr marL="3810000" indent="-228600" algn="l" rtl="0" eaLnBrk="0" fontAlgn="base" hangingPunct="0">
              <a:spcBef>
                <a:spcPct val="20000"/>
              </a:spcBef>
              <a:spcAft>
                <a:spcPct val="0"/>
              </a:spcAft>
              <a:buChar char="•"/>
              <a:defRPr sz="1600">
                <a:solidFill>
                  <a:schemeClr val="tx1"/>
                </a:solidFill>
                <a:latin typeface="+mn-lt"/>
              </a:defRPr>
            </a:lvl9pPr>
          </a:lstStyle>
          <a:p>
            <a:pPr marL="0" indent="0">
              <a:buFontTx/>
              <a:buNone/>
            </a:pPr>
            <a:r>
              <a:rPr lang="en-US" dirty="0" err="1" smtClean="0">
                <a:solidFill>
                  <a:srgbClr val="000000"/>
                </a:solidFill>
              </a:rPr>
              <a:t>Supercooled</a:t>
            </a:r>
            <a:r>
              <a:rPr lang="en-US" dirty="0" smtClean="0">
                <a:solidFill>
                  <a:srgbClr val="000000"/>
                </a:solidFill>
              </a:rPr>
              <a:t> liquid gasses</a:t>
            </a:r>
            <a:endParaRPr lang="en-US" dirty="0">
              <a:solidFill>
                <a:srgbClr val="000000"/>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4711" y="3689782"/>
            <a:ext cx="2857496" cy="1915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Plassholder for innhold 2"/>
          <p:cNvSpPr txBox="1">
            <a:spLocks/>
          </p:cNvSpPr>
          <p:nvPr/>
        </p:nvSpPr>
        <p:spPr bwMode="auto">
          <a:xfrm>
            <a:off x="512506" y="1124745"/>
            <a:ext cx="8263003"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562100" indent="-228600" algn="l" rtl="0" eaLnBrk="0" fontAlgn="base" hangingPunct="0">
              <a:spcBef>
                <a:spcPct val="20000"/>
              </a:spcBef>
              <a:spcAft>
                <a:spcPct val="0"/>
              </a:spcAft>
              <a:buChar char="–"/>
              <a:defRPr sz="1600">
                <a:solidFill>
                  <a:schemeClr val="tx1"/>
                </a:solidFill>
                <a:latin typeface="+mn-lt"/>
              </a:defRPr>
            </a:lvl4pPr>
            <a:lvl5pPr marL="1981200" indent="-228600" algn="l" rtl="0" eaLnBrk="0" fontAlgn="base" hangingPunct="0">
              <a:spcBef>
                <a:spcPct val="20000"/>
              </a:spcBef>
              <a:spcAft>
                <a:spcPct val="0"/>
              </a:spcAft>
              <a:buChar char="•"/>
              <a:defRPr sz="1600">
                <a:solidFill>
                  <a:schemeClr val="tx1"/>
                </a:solidFill>
                <a:latin typeface="+mn-lt"/>
              </a:defRPr>
            </a:lvl5pPr>
            <a:lvl6pPr marL="2438400" indent="-228600" algn="l" rtl="0" eaLnBrk="0" fontAlgn="base" hangingPunct="0">
              <a:spcBef>
                <a:spcPct val="20000"/>
              </a:spcBef>
              <a:spcAft>
                <a:spcPct val="0"/>
              </a:spcAft>
              <a:buChar char="•"/>
              <a:defRPr sz="1600">
                <a:solidFill>
                  <a:schemeClr val="tx1"/>
                </a:solidFill>
                <a:latin typeface="+mn-lt"/>
              </a:defRPr>
            </a:lvl6pPr>
            <a:lvl7pPr marL="2895600" indent="-228600" algn="l" rtl="0" eaLnBrk="0" fontAlgn="base" hangingPunct="0">
              <a:spcBef>
                <a:spcPct val="20000"/>
              </a:spcBef>
              <a:spcAft>
                <a:spcPct val="0"/>
              </a:spcAft>
              <a:buChar char="•"/>
              <a:defRPr sz="1600">
                <a:solidFill>
                  <a:schemeClr val="tx1"/>
                </a:solidFill>
                <a:latin typeface="+mn-lt"/>
              </a:defRPr>
            </a:lvl7pPr>
            <a:lvl8pPr marL="3352800" indent="-228600" algn="l" rtl="0" eaLnBrk="0" fontAlgn="base" hangingPunct="0">
              <a:spcBef>
                <a:spcPct val="20000"/>
              </a:spcBef>
              <a:spcAft>
                <a:spcPct val="0"/>
              </a:spcAft>
              <a:buChar char="•"/>
              <a:defRPr sz="1600">
                <a:solidFill>
                  <a:schemeClr val="tx1"/>
                </a:solidFill>
                <a:latin typeface="+mn-lt"/>
              </a:defRPr>
            </a:lvl8pPr>
            <a:lvl9pPr marL="3810000" indent="-228600" algn="l" rtl="0" eaLnBrk="0" fontAlgn="base" hangingPunct="0">
              <a:spcBef>
                <a:spcPct val="20000"/>
              </a:spcBef>
              <a:spcAft>
                <a:spcPct val="0"/>
              </a:spcAft>
              <a:buChar char="•"/>
              <a:defRPr sz="1600">
                <a:solidFill>
                  <a:schemeClr val="tx1"/>
                </a:solidFill>
                <a:latin typeface="+mn-lt"/>
              </a:defRPr>
            </a:lvl9pPr>
          </a:lstStyle>
          <a:p>
            <a:pPr marL="0" indent="0">
              <a:buFontTx/>
              <a:buNone/>
            </a:pPr>
            <a:r>
              <a:rPr lang="en-US" dirty="0" smtClean="0">
                <a:solidFill>
                  <a:srgbClr val="000000"/>
                </a:solidFill>
              </a:rPr>
              <a:t>Use of gas requires training (in most cases)</a:t>
            </a:r>
          </a:p>
          <a:p>
            <a:endParaRPr lang="en-US" dirty="0">
              <a:solidFill>
                <a:srgbClr val="000000"/>
              </a:solidFill>
            </a:endParaRPr>
          </a:p>
        </p:txBody>
      </p:sp>
      <p:sp>
        <p:nvSpPr>
          <p:cNvPr id="14" name="TextBox 13"/>
          <p:cNvSpPr txBox="1"/>
          <p:nvPr/>
        </p:nvSpPr>
        <p:spPr>
          <a:xfrm>
            <a:off x="6980077" y="5210"/>
            <a:ext cx="2163924" cy="307777"/>
          </a:xfrm>
          <a:prstGeom prst="rect">
            <a:avLst/>
          </a:prstGeom>
          <a:noFill/>
        </p:spPr>
        <p:txBody>
          <a:bodyPr wrap="square" rtlCol="0">
            <a:spAutoFit/>
          </a:bodyPr>
          <a:lstStyle/>
          <a:p>
            <a:r>
              <a:rPr lang="en-US" sz="1400" dirty="0" err="1" smtClean="0">
                <a:solidFill>
                  <a:srgbClr val="FFFFFF">
                    <a:lumMod val="65000"/>
                  </a:srgbClr>
                </a:solidFill>
              </a:rPr>
              <a:t>Gass</a:t>
            </a:r>
            <a:r>
              <a:rPr lang="en-US" sz="1400" dirty="0" smtClean="0">
                <a:solidFill>
                  <a:srgbClr val="FFFFFF">
                    <a:lumMod val="65000"/>
                  </a:srgbClr>
                </a:solidFill>
              </a:rPr>
              <a:t>, </a:t>
            </a:r>
            <a:r>
              <a:rPr lang="en-US" sz="1400" dirty="0" err="1" smtClean="0">
                <a:solidFill>
                  <a:srgbClr val="FFFFFF">
                    <a:lumMod val="65000"/>
                  </a:srgbClr>
                </a:solidFill>
              </a:rPr>
              <a:t>risiko</a:t>
            </a:r>
            <a:r>
              <a:rPr lang="en-US" sz="1400" dirty="0" smtClean="0">
                <a:solidFill>
                  <a:srgbClr val="FFFFFF">
                    <a:lumMod val="65000"/>
                  </a:srgbClr>
                </a:solidFill>
              </a:rPr>
              <a:t> </a:t>
            </a:r>
            <a:r>
              <a:rPr lang="en-US" sz="1400" dirty="0" err="1" smtClean="0">
                <a:solidFill>
                  <a:srgbClr val="FFFFFF">
                    <a:lumMod val="65000"/>
                  </a:srgbClr>
                </a:solidFill>
              </a:rPr>
              <a:t>og</a:t>
            </a:r>
            <a:r>
              <a:rPr lang="en-US" sz="1400" dirty="0" smtClean="0">
                <a:solidFill>
                  <a:srgbClr val="FFFFFF">
                    <a:lumMod val="65000"/>
                  </a:srgbClr>
                </a:solidFill>
              </a:rPr>
              <a:t> </a:t>
            </a:r>
            <a:r>
              <a:rPr lang="en-US" sz="1400" dirty="0" err="1" smtClean="0">
                <a:solidFill>
                  <a:srgbClr val="FFFFFF">
                    <a:lumMod val="65000"/>
                  </a:srgbClr>
                </a:solidFill>
              </a:rPr>
              <a:t>sikkerhet</a:t>
            </a:r>
            <a:endParaRPr lang="en-US" sz="1400" dirty="0">
              <a:solidFill>
                <a:srgbClr val="FFFFFF">
                  <a:lumMod val="65000"/>
                </a:srgbClr>
              </a:solidFill>
            </a:endParaRPr>
          </a:p>
        </p:txBody>
      </p:sp>
      <p:pic>
        <p:nvPicPr>
          <p:cNvPr id="5122" name="Picture 2" descr="https://encrypted-tbn0.gstatic.com/images?q=tbn:ANd9GcTvwbyvz4zzeZIHK6CVe2ZcdYXEFXxcSfSjYGRws4K7NZrhuG0s3A"/>
          <p:cNvPicPr>
            <a:picLocks noChangeAspect="1" noChangeArrowheads="1"/>
          </p:cNvPicPr>
          <p:nvPr/>
        </p:nvPicPr>
        <p:blipFill rotWithShape="1">
          <a:blip r:embed="rId4">
            <a:extLst>
              <a:ext uri="{28A0092B-C50C-407E-A947-70E740481C1C}">
                <a14:useLocalDpi xmlns:a14="http://schemas.microsoft.com/office/drawing/2010/main" val="0"/>
              </a:ext>
            </a:extLst>
          </a:blip>
          <a:srcRect l="13044" r="38241"/>
          <a:stretch/>
        </p:blipFill>
        <p:spPr bwMode="auto">
          <a:xfrm>
            <a:off x="376643" y="3622502"/>
            <a:ext cx="1044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ttps://encrypted-tbn1.gstatic.com/images?q=tbn:ANd9GcRp1Z6ZqXFmSiTK80Sx1BaiN3U9rhtSBa53SMtIxDrx9_7sMUw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3757162"/>
            <a:ext cx="1512168" cy="2018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96125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7218" y="159098"/>
            <a:ext cx="7772400" cy="720080"/>
          </a:xfrm>
        </p:spPr>
        <p:txBody>
          <a:bodyPr/>
          <a:lstStyle/>
          <a:p>
            <a:pPr algn="ctr"/>
            <a:r>
              <a:rPr lang="en-US" dirty="0" smtClean="0"/>
              <a:t>Hazards of gas use</a:t>
            </a:r>
            <a:endParaRPr lang="en-US" dirty="0"/>
          </a:p>
        </p:txBody>
      </p:sp>
      <p:grpSp>
        <p:nvGrpSpPr>
          <p:cNvPr id="4" name="Gruppe 3"/>
          <p:cNvGrpSpPr/>
          <p:nvPr/>
        </p:nvGrpSpPr>
        <p:grpSpPr>
          <a:xfrm>
            <a:off x="605259" y="979595"/>
            <a:ext cx="1509042" cy="1969171"/>
            <a:chOff x="3924300" y="2214563"/>
            <a:chExt cx="1295400" cy="158115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3062288"/>
              <a:ext cx="1295400"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2214563"/>
              <a:ext cx="1295400"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uppe 4"/>
          <p:cNvGrpSpPr/>
          <p:nvPr/>
        </p:nvGrpSpPr>
        <p:grpSpPr>
          <a:xfrm>
            <a:off x="3053357" y="1060230"/>
            <a:ext cx="1537621" cy="1781571"/>
            <a:chOff x="2627783" y="2319337"/>
            <a:chExt cx="1704976" cy="1485900"/>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783" y="3071812"/>
              <a:ext cx="1704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7784" y="2319337"/>
              <a:ext cx="1704975"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054"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22395" t="-1" r="22673" b="-4005"/>
          <a:stretch/>
        </p:blipFill>
        <p:spPr bwMode="auto">
          <a:xfrm>
            <a:off x="5876400" y="979595"/>
            <a:ext cx="1404000" cy="1942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393" y="3728922"/>
            <a:ext cx="1227311" cy="121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uppe 6"/>
          <p:cNvGrpSpPr/>
          <p:nvPr/>
        </p:nvGrpSpPr>
        <p:grpSpPr>
          <a:xfrm>
            <a:off x="6045849" y="3829208"/>
            <a:ext cx="974423" cy="1034374"/>
            <a:chOff x="6689960" y="3454719"/>
            <a:chExt cx="1552575" cy="1743075"/>
          </a:xfrm>
        </p:grpSpPr>
        <p:pic>
          <p:nvPicPr>
            <p:cNvPr id="206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89960" y="3454719"/>
              <a:ext cx="155257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89960" y="4226244"/>
              <a:ext cx="155257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kstSylinder 8"/>
          <p:cNvSpPr txBox="1"/>
          <p:nvPr/>
        </p:nvSpPr>
        <p:spPr>
          <a:xfrm>
            <a:off x="467544" y="2948766"/>
            <a:ext cx="1762858" cy="369332"/>
          </a:xfrm>
          <a:prstGeom prst="rect">
            <a:avLst/>
          </a:prstGeom>
          <a:noFill/>
        </p:spPr>
        <p:txBody>
          <a:bodyPr wrap="square" rtlCol="0">
            <a:spAutoFit/>
          </a:bodyPr>
          <a:lstStyle/>
          <a:p>
            <a:pPr eaLnBrk="0" fontAlgn="base" hangingPunct="0">
              <a:spcBef>
                <a:spcPct val="0"/>
              </a:spcBef>
              <a:spcAft>
                <a:spcPct val="0"/>
              </a:spcAft>
            </a:pPr>
            <a:r>
              <a:rPr lang="en-US" dirty="0" smtClean="0">
                <a:solidFill>
                  <a:srgbClr val="000000"/>
                </a:solidFill>
              </a:rPr>
              <a:t>High pressure</a:t>
            </a:r>
            <a:endParaRPr lang="en-US" dirty="0">
              <a:solidFill>
                <a:srgbClr val="000000"/>
              </a:solidFill>
            </a:endParaRPr>
          </a:p>
        </p:txBody>
      </p:sp>
      <p:sp>
        <p:nvSpPr>
          <p:cNvPr id="29" name="TekstSylinder 28"/>
          <p:cNvSpPr txBox="1"/>
          <p:nvPr/>
        </p:nvSpPr>
        <p:spPr>
          <a:xfrm>
            <a:off x="3125214" y="2931680"/>
            <a:ext cx="1584176" cy="369332"/>
          </a:xfrm>
          <a:prstGeom prst="rect">
            <a:avLst/>
          </a:prstGeom>
          <a:noFill/>
        </p:spPr>
        <p:txBody>
          <a:bodyPr wrap="square" rtlCol="0">
            <a:spAutoFit/>
          </a:bodyPr>
          <a:lstStyle/>
          <a:p>
            <a:pPr eaLnBrk="0" fontAlgn="base" hangingPunct="0">
              <a:spcBef>
                <a:spcPct val="0"/>
              </a:spcBef>
              <a:spcAft>
                <a:spcPct val="0"/>
              </a:spcAft>
            </a:pPr>
            <a:r>
              <a:rPr lang="en-US" dirty="0" smtClean="0">
                <a:solidFill>
                  <a:srgbClr val="000000"/>
                </a:solidFill>
              </a:rPr>
              <a:t>Suffocation</a:t>
            </a:r>
            <a:endParaRPr lang="en-US" dirty="0">
              <a:solidFill>
                <a:srgbClr val="000000"/>
              </a:solidFill>
            </a:endParaRPr>
          </a:p>
        </p:txBody>
      </p:sp>
      <p:sp>
        <p:nvSpPr>
          <p:cNvPr id="30" name="TekstSylinder 29"/>
          <p:cNvSpPr txBox="1"/>
          <p:nvPr/>
        </p:nvSpPr>
        <p:spPr>
          <a:xfrm>
            <a:off x="5860317" y="2885868"/>
            <a:ext cx="1584176" cy="369332"/>
          </a:xfrm>
          <a:prstGeom prst="rect">
            <a:avLst/>
          </a:prstGeom>
          <a:noFill/>
        </p:spPr>
        <p:txBody>
          <a:bodyPr wrap="square" rtlCol="0">
            <a:spAutoFit/>
          </a:bodyPr>
          <a:lstStyle/>
          <a:p>
            <a:pPr eaLnBrk="0" fontAlgn="base" hangingPunct="0">
              <a:spcBef>
                <a:spcPct val="0"/>
              </a:spcBef>
              <a:spcAft>
                <a:spcPct val="0"/>
              </a:spcAft>
            </a:pPr>
            <a:r>
              <a:rPr lang="en-US" dirty="0" smtClean="0">
                <a:solidFill>
                  <a:srgbClr val="000000"/>
                </a:solidFill>
              </a:rPr>
              <a:t>Frost bite</a:t>
            </a:r>
            <a:endParaRPr lang="en-US" dirty="0">
              <a:solidFill>
                <a:srgbClr val="000000"/>
              </a:solidFill>
            </a:endParaRPr>
          </a:p>
        </p:txBody>
      </p:sp>
      <p:sp>
        <p:nvSpPr>
          <p:cNvPr id="31" name="TekstSylinder 30"/>
          <p:cNvSpPr txBox="1"/>
          <p:nvPr/>
        </p:nvSpPr>
        <p:spPr>
          <a:xfrm>
            <a:off x="5724128" y="4943314"/>
            <a:ext cx="2304256" cy="646331"/>
          </a:xfrm>
          <a:prstGeom prst="rect">
            <a:avLst/>
          </a:prstGeom>
          <a:noFill/>
        </p:spPr>
        <p:txBody>
          <a:bodyPr wrap="square" rtlCol="0">
            <a:spAutoFit/>
          </a:bodyPr>
          <a:lstStyle/>
          <a:p>
            <a:pPr eaLnBrk="0" fontAlgn="base" hangingPunct="0">
              <a:spcBef>
                <a:spcPct val="0"/>
              </a:spcBef>
              <a:spcAft>
                <a:spcPct val="0"/>
              </a:spcAft>
            </a:pPr>
            <a:r>
              <a:rPr lang="en-US" dirty="0" smtClean="0">
                <a:solidFill>
                  <a:srgbClr val="000000"/>
                </a:solidFill>
              </a:rPr>
              <a:t>Oxygen enrichment</a:t>
            </a:r>
          </a:p>
          <a:p>
            <a:pPr eaLnBrk="0" fontAlgn="base" hangingPunct="0">
              <a:spcBef>
                <a:spcPct val="0"/>
              </a:spcBef>
              <a:spcAft>
                <a:spcPct val="0"/>
              </a:spcAft>
            </a:pPr>
            <a:r>
              <a:rPr lang="en-US" dirty="0" smtClean="0">
                <a:solidFill>
                  <a:srgbClr val="000000"/>
                </a:solidFill>
              </a:rPr>
              <a:t>(fire)</a:t>
            </a:r>
            <a:endParaRPr lang="en-US" dirty="0">
              <a:solidFill>
                <a:srgbClr val="000000"/>
              </a:solidFill>
            </a:endParaRPr>
          </a:p>
        </p:txBody>
      </p:sp>
      <p:sp>
        <p:nvSpPr>
          <p:cNvPr id="32" name="TekstSylinder 31"/>
          <p:cNvSpPr txBox="1"/>
          <p:nvPr/>
        </p:nvSpPr>
        <p:spPr>
          <a:xfrm>
            <a:off x="3131840" y="4943314"/>
            <a:ext cx="1768315" cy="369332"/>
          </a:xfrm>
          <a:prstGeom prst="rect">
            <a:avLst/>
          </a:prstGeom>
          <a:noFill/>
        </p:spPr>
        <p:txBody>
          <a:bodyPr wrap="square" rtlCol="0">
            <a:spAutoFit/>
          </a:bodyPr>
          <a:lstStyle/>
          <a:p>
            <a:pPr eaLnBrk="0" fontAlgn="base" hangingPunct="0">
              <a:spcBef>
                <a:spcPct val="0"/>
              </a:spcBef>
              <a:spcAft>
                <a:spcPct val="0"/>
              </a:spcAft>
            </a:pPr>
            <a:r>
              <a:rPr lang="en-US" dirty="0" smtClean="0">
                <a:solidFill>
                  <a:srgbClr val="000000"/>
                </a:solidFill>
              </a:rPr>
              <a:t>Poisoning</a:t>
            </a:r>
            <a:endParaRPr lang="en-US" dirty="0">
              <a:solidFill>
                <a:srgbClr val="000000"/>
              </a:solidFill>
            </a:endParaRPr>
          </a:p>
        </p:txBody>
      </p:sp>
      <p:sp>
        <p:nvSpPr>
          <p:cNvPr id="33" name="TekstSylinder 32"/>
          <p:cNvSpPr txBox="1"/>
          <p:nvPr/>
        </p:nvSpPr>
        <p:spPr>
          <a:xfrm>
            <a:off x="467544" y="4943314"/>
            <a:ext cx="2348124" cy="369332"/>
          </a:xfrm>
          <a:prstGeom prst="rect">
            <a:avLst/>
          </a:prstGeom>
          <a:noFill/>
        </p:spPr>
        <p:txBody>
          <a:bodyPr wrap="square" rtlCol="0">
            <a:spAutoFit/>
          </a:bodyPr>
          <a:lstStyle/>
          <a:p>
            <a:pPr eaLnBrk="0" fontAlgn="base" hangingPunct="0">
              <a:spcBef>
                <a:spcPct val="0"/>
              </a:spcBef>
              <a:spcAft>
                <a:spcPct val="0"/>
              </a:spcAft>
            </a:pPr>
            <a:r>
              <a:rPr lang="en-US" dirty="0" smtClean="0">
                <a:solidFill>
                  <a:srgbClr val="000000"/>
                </a:solidFill>
              </a:rPr>
              <a:t>Fire and explosion</a:t>
            </a:r>
            <a:endParaRPr lang="en-US" dirty="0">
              <a:solidFill>
                <a:srgbClr val="000000"/>
              </a:solidFill>
            </a:endParaRPr>
          </a:p>
        </p:txBody>
      </p:sp>
      <p:pic>
        <p:nvPicPr>
          <p:cNvPr id="206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09285" y="3699449"/>
            <a:ext cx="1164133" cy="1164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6980077" y="5210"/>
            <a:ext cx="2163924" cy="307777"/>
          </a:xfrm>
          <a:prstGeom prst="rect">
            <a:avLst/>
          </a:prstGeom>
          <a:noFill/>
        </p:spPr>
        <p:txBody>
          <a:bodyPr wrap="square" rtlCol="0">
            <a:spAutoFit/>
          </a:bodyPr>
          <a:lstStyle/>
          <a:p>
            <a:r>
              <a:rPr lang="en-US" sz="1400" dirty="0" err="1" smtClean="0">
                <a:solidFill>
                  <a:srgbClr val="FFFFFF">
                    <a:lumMod val="65000"/>
                  </a:srgbClr>
                </a:solidFill>
              </a:rPr>
              <a:t>Gass</a:t>
            </a:r>
            <a:r>
              <a:rPr lang="en-US" sz="1400" dirty="0" smtClean="0">
                <a:solidFill>
                  <a:srgbClr val="FFFFFF">
                    <a:lumMod val="65000"/>
                  </a:srgbClr>
                </a:solidFill>
              </a:rPr>
              <a:t>, </a:t>
            </a:r>
            <a:r>
              <a:rPr lang="en-US" sz="1400" dirty="0" err="1" smtClean="0">
                <a:solidFill>
                  <a:srgbClr val="FFFFFF">
                    <a:lumMod val="65000"/>
                  </a:srgbClr>
                </a:solidFill>
              </a:rPr>
              <a:t>risiko</a:t>
            </a:r>
            <a:r>
              <a:rPr lang="en-US" sz="1400" dirty="0" smtClean="0">
                <a:solidFill>
                  <a:srgbClr val="FFFFFF">
                    <a:lumMod val="65000"/>
                  </a:srgbClr>
                </a:solidFill>
              </a:rPr>
              <a:t> </a:t>
            </a:r>
            <a:r>
              <a:rPr lang="en-US" sz="1400" dirty="0" err="1" smtClean="0">
                <a:solidFill>
                  <a:srgbClr val="FFFFFF">
                    <a:lumMod val="65000"/>
                  </a:srgbClr>
                </a:solidFill>
              </a:rPr>
              <a:t>og</a:t>
            </a:r>
            <a:r>
              <a:rPr lang="en-US" sz="1400" dirty="0" smtClean="0">
                <a:solidFill>
                  <a:srgbClr val="FFFFFF">
                    <a:lumMod val="65000"/>
                  </a:srgbClr>
                </a:solidFill>
              </a:rPr>
              <a:t> </a:t>
            </a:r>
            <a:r>
              <a:rPr lang="en-US" sz="1400" dirty="0" err="1" smtClean="0">
                <a:solidFill>
                  <a:srgbClr val="FFFFFF">
                    <a:lumMod val="65000"/>
                  </a:srgbClr>
                </a:solidFill>
              </a:rPr>
              <a:t>sikkerhet</a:t>
            </a:r>
            <a:endParaRPr lang="en-US" sz="1400" dirty="0">
              <a:solidFill>
                <a:srgbClr val="FFFFFF">
                  <a:lumMod val="65000"/>
                </a:srgbClr>
              </a:solidFill>
            </a:endParaRPr>
          </a:p>
        </p:txBody>
      </p:sp>
    </p:spTree>
    <p:extLst>
      <p:ext uri="{BB962C8B-B14F-4D97-AF65-F5344CB8AC3E}">
        <p14:creationId xmlns:p14="http://schemas.microsoft.com/office/powerpoint/2010/main" val="313884965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67544" y="144576"/>
            <a:ext cx="9433048" cy="648072"/>
          </a:xfrm>
        </p:spPr>
        <p:txBody>
          <a:bodyPr/>
          <a:lstStyle/>
          <a:p>
            <a:r>
              <a:rPr lang="en-US" sz="3600" b="1" noProof="0" dirty="0" smtClean="0"/>
              <a:t>Physical</a:t>
            </a:r>
            <a:r>
              <a:rPr lang="en-US" sz="4000" noProof="0" dirty="0" smtClean="0"/>
              <a:t> </a:t>
            </a:r>
            <a:r>
              <a:rPr lang="en-US" sz="4000" dirty="0" smtClean="0"/>
              <a:t>securing</a:t>
            </a:r>
            <a:r>
              <a:rPr lang="en-US" sz="4000" noProof="0" dirty="0" smtClean="0"/>
              <a:t> of gas containers</a:t>
            </a:r>
            <a:endParaRPr lang="en-US" sz="4000" noProof="0" dirty="0"/>
          </a:p>
        </p:txBody>
      </p:sp>
      <p:sp>
        <p:nvSpPr>
          <p:cNvPr id="3" name="Plassholder for innhold 2"/>
          <p:cNvSpPr>
            <a:spLocks noGrp="1"/>
          </p:cNvSpPr>
          <p:nvPr>
            <p:ph sz="half" idx="2"/>
          </p:nvPr>
        </p:nvSpPr>
        <p:spPr>
          <a:xfrm>
            <a:off x="230763" y="1705946"/>
            <a:ext cx="3384376" cy="4027808"/>
          </a:xfrm>
        </p:spPr>
        <p:txBody>
          <a:bodyPr/>
          <a:lstStyle/>
          <a:p>
            <a:pPr marL="0" indent="0">
              <a:buNone/>
            </a:pPr>
            <a:endParaRPr lang="en-US" noProof="0" dirty="0" smtClean="0"/>
          </a:p>
          <a:p>
            <a:pPr marL="0" indent="0">
              <a:buNone/>
            </a:pPr>
            <a:r>
              <a:rPr lang="en-US" noProof="0" dirty="0" smtClean="0"/>
              <a:t>Gas </a:t>
            </a:r>
            <a:r>
              <a:rPr lang="en-US" dirty="0" smtClean="0"/>
              <a:t>containers must not be exposed </a:t>
            </a:r>
            <a:r>
              <a:rPr lang="en-US" noProof="0" dirty="0" smtClean="0"/>
              <a:t>to temperatures &gt;45 °C </a:t>
            </a:r>
          </a:p>
          <a:p>
            <a:pPr lvl="1" indent="-342900"/>
            <a:r>
              <a:rPr lang="en-US" dirty="0" smtClean="0"/>
              <a:t>Explosion risk</a:t>
            </a:r>
            <a:endParaRPr lang="en-US" noProof="0" dirty="0" smtClean="0"/>
          </a:p>
        </p:txBody>
      </p:sp>
      <p:sp>
        <p:nvSpPr>
          <p:cNvPr id="11" name="Plassholder for innhold 10"/>
          <p:cNvSpPr>
            <a:spLocks noGrp="1"/>
          </p:cNvSpPr>
          <p:nvPr>
            <p:ph sz="quarter" idx="4"/>
          </p:nvPr>
        </p:nvSpPr>
        <p:spPr>
          <a:xfrm>
            <a:off x="3923928" y="1916831"/>
            <a:ext cx="5112568" cy="3806485"/>
          </a:xfrm>
        </p:spPr>
        <p:txBody>
          <a:bodyPr/>
          <a:lstStyle/>
          <a:p>
            <a:pPr marL="0" indent="0">
              <a:buNone/>
            </a:pPr>
            <a:r>
              <a:rPr lang="en-US" noProof="0" dirty="0" smtClean="0"/>
              <a:t>Gas containers must be secured against accidents that can damage the valve. The container turns into a </a:t>
            </a:r>
            <a:r>
              <a:rPr lang="en-US" u="sng" dirty="0" smtClean="0"/>
              <a:t>lethal</a:t>
            </a:r>
            <a:r>
              <a:rPr lang="en-US" u="sng" noProof="0" dirty="0" smtClean="0"/>
              <a:t> rocket </a:t>
            </a:r>
            <a:r>
              <a:rPr lang="en-US" noProof="0" dirty="0" smtClean="0"/>
              <a:t>if the valve gets knocked off..</a:t>
            </a:r>
            <a:endParaRPr lang="en-US" noProof="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549" t="6504" r="7165" b="4049"/>
          <a:stretch/>
        </p:blipFill>
        <p:spPr bwMode="auto">
          <a:xfrm>
            <a:off x="320414" y="4005064"/>
            <a:ext cx="2342949" cy="1867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4040871"/>
            <a:ext cx="3170480" cy="239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509120"/>
            <a:ext cx="1476672" cy="14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980077" y="5210"/>
            <a:ext cx="2163924" cy="307777"/>
          </a:xfrm>
          <a:prstGeom prst="rect">
            <a:avLst/>
          </a:prstGeom>
          <a:noFill/>
        </p:spPr>
        <p:txBody>
          <a:bodyPr wrap="square" rtlCol="0">
            <a:spAutoFit/>
          </a:bodyPr>
          <a:lstStyle/>
          <a:p>
            <a:r>
              <a:rPr lang="en-US" sz="1400" dirty="0" err="1" smtClean="0">
                <a:solidFill>
                  <a:srgbClr val="FFFFFF">
                    <a:lumMod val="65000"/>
                  </a:srgbClr>
                </a:solidFill>
              </a:rPr>
              <a:t>Gass</a:t>
            </a:r>
            <a:r>
              <a:rPr lang="en-US" sz="1400" dirty="0" smtClean="0">
                <a:solidFill>
                  <a:srgbClr val="FFFFFF">
                    <a:lumMod val="65000"/>
                  </a:srgbClr>
                </a:solidFill>
              </a:rPr>
              <a:t>, </a:t>
            </a:r>
            <a:r>
              <a:rPr lang="en-US" sz="1400" dirty="0" err="1" smtClean="0">
                <a:solidFill>
                  <a:srgbClr val="FFFFFF">
                    <a:lumMod val="65000"/>
                  </a:srgbClr>
                </a:solidFill>
              </a:rPr>
              <a:t>risiko</a:t>
            </a:r>
            <a:r>
              <a:rPr lang="en-US" sz="1400" dirty="0" smtClean="0">
                <a:solidFill>
                  <a:srgbClr val="FFFFFF">
                    <a:lumMod val="65000"/>
                  </a:srgbClr>
                </a:solidFill>
              </a:rPr>
              <a:t> </a:t>
            </a:r>
            <a:r>
              <a:rPr lang="en-US" sz="1400" dirty="0" err="1" smtClean="0">
                <a:solidFill>
                  <a:srgbClr val="FFFFFF">
                    <a:lumMod val="65000"/>
                  </a:srgbClr>
                </a:solidFill>
              </a:rPr>
              <a:t>og</a:t>
            </a:r>
            <a:r>
              <a:rPr lang="en-US" sz="1400" dirty="0" smtClean="0">
                <a:solidFill>
                  <a:srgbClr val="FFFFFF">
                    <a:lumMod val="65000"/>
                  </a:srgbClr>
                </a:solidFill>
              </a:rPr>
              <a:t> </a:t>
            </a:r>
            <a:r>
              <a:rPr lang="en-US" sz="1400" dirty="0" err="1" smtClean="0">
                <a:solidFill>
                  <a:srgbClr val="FFFFFF">
                    <a:lumMod val="65000"/>
                  </a:srgbClr>
                </a:solidFill>
              </a:rPr>
              <a:t>sikkerhet</a:t>
            </a:r>
            <a:endParaRPr lang="en-US" sz="1400" dirty="0">
              <a:solidFill>
                <a:srgbClr val="FFFFFF">
                  <a:lumMod val="65000"/>
                </a:srgbClr>
              </a:solidFill>
            </a:endParaRPr>
          </a:p>
        </p:txBody>
      </p:sp>
    </p:spTree>
    <p:extLst>
      <p:ext uri="{BB962C8B-B14F-4D97-AF65-F5344CB8AC3E}">
        <p14:creationId xmlns:p14="http://schemas.microsoft.com/office/powerpoint/2010/main" val="24644738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392" b="-7392"/>
          <a:stretch/>
        </p:blipFill>
        <p:spPr bwMode="auto">
          <a:xfrm>
            <a:off x="-16174" y="-171400"/>
            <a:ext cx="7793038" cy="487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4820220" y="6305997"/>
            <a:ext cx="4270375" cy="4762"/>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grpSp>
        <p:nvGrpSpPr>
          <p:cNvPr id="13316" name="Group 1"/>
          <p:cNvGrpSpPr>
            <a:grpSpLocks/>
          </p:cNvGrpSpPr>
          <p:nvPr/>
        </p:nvGrpSpPr>
        <p:grpSpPr bwMode="auto">
          <a:xfrm>
            <a:off x="-233035" y="2490638"/>
            <a:ext cx="9402763" cy="5876925"/>
            <a:chOff x="-639763" y="1049338"/>
            <a:chExt cx="9402763" cy="5876925"/>
          </a:xfrm>
        </p:grpSpPr>
        <p:pic>
          <p:nvPicPr>
            <p:cNvPr id="133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3" y="1049338"/>
              <a:ext cx="9402763"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484187" y="3065463"/>
              <a:ext cx="11874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84187" y="3871913"/>
              <a:ext cx="1512888"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11187" y="2492375"/>
              <a:ext cx="2232025"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187" y="2644775"/>
              <a:ext cx="2232025"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12787" y="2781300"/>
              <a:ext cx="527050"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4834508" y="6494909"/>
            <a:ext cx="2239962"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pic>
        <p:nvPicPr>
          <p:cNvPr id="13319" name="Picture 5"/>
          <p:cNvPicPr>
            <a:picLocks noChangeAspect="1" noChangeArrowheads="1"/>
          </p:cNvPicPr>
          <p:nvPr/>
        </p:nvPicPr>
        <p:blipFill>
          <a:blip r:embed="rId5">
            <a:extLst>
              <a:ext uri="{28A0092B-C50C-407E-A947-70E740481C1C}">
                <a14:useLocalDpi xmlns:a14="http://schemas.microsoft.com/office/drawing/2010/main" val="0"/>
              </a:ext>
            </a:extLst>
          </a:blip>
          <a:srcRect l="12241" r="-12241"/>
          <a:stretch>
            <a:fillRect/>
          </a:stretch>
        </p:blipFill>
        <p:spPr bwMode="auto">
          <a:xfrm>
            <a:off x="4788024" y="1304925"/>
            <a:ext cx="10587038" cy="661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 name="Straight Connector 13"/>
          <p:cNvCxnSpPr/>
          <p:nvPr/>
        </p:nvCxnSpPr>
        <p:spPr>
          <a:xfrm>
            <a:off x="5020245" y="4469259"/>
            <a:ext cx="4232275"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99775" y="4673650"/>
            <a:ext cx="2274887"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sp>
        <p:nvSpPr>
          <p:cNvPr id="19" name="TextBox 17"/>
          <p:cNvSpPr txBox="1"/>
          <p:nvPr/>
        </p:nvSpPr>
        <p:spPr>
          <a:xfrm>
            <a:off x="288032" y="5429101"/>
            <a:ext cx="4032250" cy="1323439"/>
          </a:xfrm>
          <a:prstGeom prst="rect">
            <a:avLst/>
          </a:prstGeom>
          <a:solidFill>
            <a:schemeClr val="accent1">
              <a:lumMod val="90000"/>
            </a:schemeClr>
          </a:solidFill>
          <a:ln>
            <a:solidFill>
              <a:schemeClr val="tx1"/>
            </a:solidFill>
          </a:ln>
        </p:spPr>
        <p:txBody>
          <a:bodyPr>
            <a:spAutoFit/>
          </a:bodyPr>
          <a:lstStyle/>
          <a:p>
            <a:pPr>
              <a:defRPr/>
            </a:pPr>
            <a:r>
              <a:rPr lang="nb-NO" sz="1600" dirty="0" err="1"/>
              <a:t>Rotavapor</a:t>
            </a:r>
            <a:r>
              <a:rPr lang="nb-NO" sz="1600" dirty="0"/>
              <a:t> felt </a:t>
            </a:r>
            <a:r>
              <a:rPr lang="nb-NO" sz="1600" dirty="0" err="1"/>
              <a:t>warm</a:t>
            </a:r>
            <a:r>
              <a:rPr lang="nb-NO" sz="1600" dirty="0"/>
              <a:t>, </a:t>
            </a:r>
            <a:r>
              <a:rPr lang="nb-NO" sz="1600" dirty="0" err="1"/>
              <a:t>when</a:t>
            </a:r>
            <a:r>
              <a:rPr lang="nb-NO" sz="1600" dirty="0"/>
              <a:t> </a:t>
            </a:r>
            <a:r>
              <a:rPr lang="nb-NO" sz="1600" dirty="0" err="1"/>
              <a:t>shutting</a:t>
            </a:r>
            <a:r>
              <a:rPr lang="nb-NO" sz="1600" dirty="0"/>
              <a:t> </a:t>
            </a:r>
            <a:r>
              <a:rPr lang="nb-NO" sz="1600" dirty="0" err="1"/>
              <a:t>down</a:t>
            </a:r>
            <a:r>
              <a:rPr lang="nb-NO" sz="1600" dirty="0"/>
              <a:t> it </a:t>
            </a:r>
            <a:r>
              <a:rPr lang="nb-NO" sz="1600" dirty="0" err="1" smtClean="0"/>
              <a:t>exploded</a:t>
            </a:r>
            <a:r>
              <a:rPr lang="nb-NO" sz="1600" dirty="0" smtClean="0"/>
              <a:t> </a:t>
            </a:r>
            <a:r>
              <a:rPr lang="nb-NO" sz="1600" dirty="0" err="1" smtClean="0"/>
              <a:t>violently</a:t>
            </a:r>
            <a:endParaRPr lang="nb-NO" sz="1600" dirty="0"/>
          </a:p>
          <a:p>
            <a:pPr>
              <a:defRPr/>
            </a:pPr>
            <a:r>
              <a:rPr lang="nb-NO" sz="1600" dirty="0"/>
              <a:t>-glass </a:t>
            </a:r>
            <a:r>
              <a:rPr lang="nb-NO" sz="1600" dirty="0" err="1"/>
              <a:t>shards</a:t>
            </a:r>
            <a:r>
              <a:rPr lang="nb-NO" sz="1600" dirty="0"/>
              <a:t> in </a:t>
            </a:r>
            <a:r>
              <a:rPr lang="nb-NO" sz="1600" dirty="0" err="1"/>
              <a:t>eye</a:t>
            </a:r>
            <a:r>
              <a:rPr lang="nb-NO" sz="1600" dirty="0"/>
              <a:t> and face --</a:t>
            </a:r>
            <a:r>
              <a:rPr lang="nb-NO" sz="1600" dirty="0" err="1"/>
              <a:t>permanently</a:t>
            </a:r>
            <a:r>
              <a:rPr lang="nb-NO" sz="1600" dirty="0"/>
              <a:t> </a:t>
            </a:r>
            <a:r>
              <a:rPr lang="nb-NO" sz="1600" dirty="0" err="1"/>
              <a:t>blinded</a:t>
            </a:r>
            <a:r>
              <a:rPr lang="nb-NO" sz="1600" dirty="0"/>
              <a:t> in </a:t>
            </a:r>
            <a:r>
              <a:rPr lang="nb-NO" sz="1600" dirty="0" err="1"/>
              <a:t>one</a:t>
            </a:r>
            <a:r>
              <a:rPr lang="nb-NO" sz="1600" dirty="0"/>
              <a:t> </a:t>
            </a:r>
            <a:r>
              <a:rPr lang="nb-NO" sz="1600" dirty="0" err="1"/>
              <a:t>eye</a:t>
            </a:r>
            <a:r>
              <a:rPr lang="nb-NO" sz="1600" dirty="0" smtClean="0"/>
              <a:t>.</a:t>
            </a:r>
          </a:p>
          <a:p>
            <a:pPr>
              <a:defRPr/>
            </a:pPr>
            <a:r>
              <a:rPr lang="nb-NO" sz="1600" dirty="0" smtClean="0"/>
              <a:t>- </a:t>
            </a:r>
            <a:r>
              <a:rPr lang="nb-NO" sz="1600" dirty="0" err="1" smtClean="0"/>
              <a:t>Skin</a:t>
            </a:r>
            <a:r>
              <a:rPr lang="nb-NO" sz="1600" dirty="0" smtClean="0"/>
              <a:t> </a:t>
            </a:r>
            <a:r>
              <a:rPr lang="nb-NO" sz="1600" dirty="0" err="1" smtClean="0"/>
              <a:t>on</a:t>
            </a:r>
            <a:r>
              <a:rPr lang="nb-NO" sz="1600" dirty="0" smtClean="0"/>
              <a:t> hands </a:t>
            </a:r>
            <a:r>
              <a:rPr lang="nb-NO" sz="1600" dirty="0" err="1" smtClean="0"/>
              <a:t>torned</a:t>
            </a:r>
            <a:r>
              <a:rPr lang="nb-NO" sz="1600" dirty="0" smtClean="0"/>
              <a:t> </a:t>
            </a:r>
            <a:r>
              <a:rPr lang="nb-NO" sz="1600" dirty="0" err="1" smtClean="0"/>
              <a:t>off</a:t>
            </a:r>
            <a:r>
              <a:rPr lang="nb-NO" sz="1600" dirty="0" smtClean="0"/>
              <a:t> </a:t>
            </a:r>
            <a:endParaRPr lang="nb-NO" sz="1600" dirty="0"/>
          </a:p>
        </p:txBody>
      </p:sp>
      <p:sp>
        <p:nvSpPr>
          <p:cNvPr id="20" name="TextBox 17"/>
          <p:cNvSpPr txBox="1"/>
          <p:nvPr/>
        </p:nvSpPr>
        <p:spPr>
          <a:xfrm>
            <a:off x="4744020" y="5013176"/>
            <a:ext cx="4346575" cy="831850"/>
          </a:xfrm>
          <a:prstGeom prst="rect">
            <a:avLst/>
          </a:prstGeom>
          <a:solidFill>
            <a:schemeClr val="accent1">
              <a:lumMod val="90000"/>
            </a:schemeClr>
          </a:solidFill>
          <a:ln>
            <a:solidFill>
              <a:schemeClr val="tx1"/>
            </a:solidFill>
          </a:ln>
        </p:spPr>
        <p:txBody>
          <a:bodyPr>
            <a:spAutoFit/>
          </a:bodyPr>
          <a:lstStyle/>
          <a:p>
            <a:pPr>
              <a:defRPr/>
            </a:pPr>
            <a:r>
              <a:rPr lang="nb-NO" sz="1600" dirty="0"/>
              <a:t>«It </a:t>
            </a:r>
            <a:r>
              <a:rPr lang="nb-NO" sz="1600" dirty="0" err="1"/>
              <a:t>was</a:t>
            </a:r>
            <a:r>
              <a:rPr lang="nb-NO" sz="1600" dirty="0"/>
              <a:t> </a:t>
            </a:r>
            <a:r>
              <a:rPr lang="nb-NO" sz="1600" dirty="0" err="1"/>
              <a:t>pretty</a:t>
            </a:r>
            <a:r>
              <a:rPr lang="nb-NO" sz="1600" dirty="0"/>
              <a:t> stupid </a:t>
            </a:r>
            <a:r>
              <a:rPr lang="nb-NO" sz="1600" dirty="0" err="1"/>
              <a:t>of</a:t>
            </a:r>
            <a:r>
              <a:rPr lang="nb-NO" sz="1600" dirty="0"/>
              <a:t> </a:t>
            </a:r>
            <a:r>
              <a:rPr lang="nb-NO" sz="1600" dirty="0" err="1"/>
              <a:t>me</a:t>
            </a:r>
            <a:r>
              <a:rPr lang="nb-NO" sz="1600" dirty="0"/>
              <a:t> not to </a:t>
            </a:r>
            <a:r>
              <a:rPr lang="nb-NO" sz="1600" dirty="0" err="1"/>
              <a:t>wear</a:t>
            </a:r>
            <a:r>
              <a:rPr lang="nb-NO" sz="1600" dirty="0"/>
              <a:t> </a:t>
            </a:r>
            <a:r>
              <a:rPr lang="nb-NO" sz="1600" dirty="0" err="1"/>
              <a:t>safety</a:t>
            </a:r>
            <a:r>
              <a:rPr lang="nb-NO" sz="1600" dirty="0"/>
              <a:t> </a:t>
            </a:r>
            <a:r>
              <a:rPr lang="nb-NO" sz="1600" dirty="0" err="1"/>
              <a:t>glasses</a:t>
            </a:r>
            <a:r>
              <a:rPr lang="nb-NO" sz="1600" dirty="0"/>
              <a:t>, </a:t>
            </a:r>
            <a:r>
              <a:rPr lang="nb-NO" sz="1600" dirty="0" err="1"/>
              <a:t>but</a:t>
            </a:r>
            <a:r>
              <a:rPr lang="nb-NO" sz="1600" dirty="0"/>
              <a:t> </a:t>
            </a:r>
            <a:r>
              <a:rPr lang="nb-NO" sz="1600" dirty="0" err="1"/>
              <a:t>even</a:t>
            </a:r>
            <a:r>
              <a:rPr lang="nb-NO" sz="1600" dirty="0"/>
              <a:t> so </a:t>
            </a:r>
            <a:r>
              <a:rPr lang="nb-NO" sz="1600" dirty="0" err="1"/>
              <a:t>these</a:t>
            </a:r>
            <a:r>
              <a:rPr lang="nb-NO" sz="1600" dirty="0"/>
              <a:t> </a:t>
            </a:r>
            <a:r>
              <a:rPr lang="nb-NO" sz="1600" dirty="0" err="1"/>
              <a:t>kinds</a:t>
            </a:r>
            <a:r>
              <a:rPr lang="nb-NO" sz="1600" dirty="0"/>
              <a:t> </a:t>
            </a:r>
            <a:r>
              <a:rPr lang="nb-NO" sz="1600" dirty="0" err="1"/>
              <a:t>of</a:t>
            </a:r>
            <a:r>
              <a:rPr lang="nb-NO" sz="1600" dirty="0"/>
              <a:t> </a:t>
            </a:r>
            <a:r>
              <a:rPr lang="nb-NO" sz="1600" dirty="0" err="1"/>
              <a:t>accidents</a:t>
            </a:r>
            <a:r>
              <a:rPr lang="nb-NO" sz="1600" dirty="0"/>
              <a:t> </a:t>
            </a:r>
            <a:r>
              <a:rPr lang="nb-NO" sz="1600" dirty="0" err="1"/>
              <a:t>should</a:t>
            </a:r>
            <a:r>
              <a:rPr lang="nb-NO" sz="1600" dirty="0"/>
              <a:t> not </a:t>
            </a:r>
            <a:r>
              <a:rPr lang="nb-NO" sz="1600" dirty="0" err="1"/>
              <a:t>happen</a:t>
            </a:r>
            <a:r>
              <a:rPr lang="nb-NO" sz="1600" dirty="0"/>
              <a:t>»</a:t>
            </a:r>
          </a:p>
        </p:txBody>
      </p:sp>
      <p:sp>
        <p:nvSpPr>
          <p:cNvPr id="2" name="Rectangle 1"/>
          <p:cNvSpPr/>
          <p:nvPr/>
        </p:nvSpPr>
        <p:spPr>
          <a:xfrm>
            <a:off x="4455095" y="116632"/>
            <a:ext cx="4572000" cy="646331"/>
          </a:xfrm>
          <a:prstGeom prst="rect">
            <a:avLst/>
          </a:prstGeom>
          <a:solidFill>
            <a:srgbClr val="FFFF00"/>
          </a:solidFill>
        </p:spPr>
        <p:txBody>
          <a:bodyPr>
            <a:spAutoFit/>
          </a:bodyPr>
          <a:lstStyle/>
          <a:p>
            <a:r>
              <a:rPr lang="nb-NO" dirty="0"/>
              <a:t>http://universitas.no/nyhet/55561/6-av-10-uten-ulykkesforsikring</a:t>
            </a:r>
          </a:p>
        </p:txBody>
      </p:sp>
      <p:cxnSp>
        <p:nvCxnSpPr>
          <p:cNvPr id="21" name="Straight Connector 20"/>
          <p:cNvCxnSpPr/>
          <p:nvPr/>
        </p:nvCxnSpPr>
        <p:spPr>
          <a:xfrm>
            <a:off x="991706" y="1807756"/>
            <a:ext cx="1384558"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316782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nb-NO" dirty="0"/>
              <a:t>5</a:t>
            </a:r>
            <a:r>
              <a:rPr lang="nb-NO" dirty="0" smtClean="0"/>
              <a:t>. High </a:t>
            </a:r>
            <a:r>
              <a:rPr lang="nb-NO" dirty="0" err="1" smtClean="0"/>
              <a:t>temperatures</a:t>
            </a:r>
            <a:endParaRPr lang="nb-NO"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772816"/>
            <a:ext cx="3528392" cy="3833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749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490" y="188640"/>
            <a:ext cx="8211810" cy="1143000"/>
          </a:xfrm>
        </p:spPr>
        <p:txBody>
          <a:bodyPr/>
          <a:lstStyle/>
          <a:p>
            <a:pPr algn="ctr"/>
            <a:r>
              <a:rPr lang="nb-NO" dirty="0" smtClean="0"/>
              <a:t>Open </a:t>
            </a:r>
            <a:r>
              <a:rPr lang="nb-NO" dirty="0" err="1" smtClean="0"/>
              <a:t>flames</a:t>
            </a:r>
            <a:r>
              <a:rPr lang="nb-NO" dirty="0" smtClean="0"/>
              <a:t>  - </a:t>
            </a:r>
            <a:r>
              <a:rPr lang="nb-NO" dirty="0" err="1" smtClean="0"/>
              <a:t>burns</a:t>
            </a:r>
            <a:endParaRPr lang="nb-NO" dirty="0"/>
          </a:p>
        </p:txBody>
      </p:sp>
      <p:sp>
        <p:nvSpPr>
          <p:cNvPr id="4" name="AutoShape 2" descr="data:image/jpeg;base64,/9j/4AAQSkZJRgABAQAAAQABAAD/2wCEAAkGBxQQEhUUEhQWFRUXFRcXFRgXFRYYFxQYGBQWGB0XFxgYHCgiGBwlHRYUITEhJSkrLi4uGB8zODMsNygtLiwBCgoKDg0OGhAQFywkHCQsLCwsLCwsLCwsLCwsLCwsLCwsNzcsLCwsLCwtLCwsLCwsLCwsLCssNywsLCwsLCwsLP/AABEIASAArwMBIgACEQEDEQH/xAAcAAABBQEBAQAAAAAAAAAAAAAAAQQFBgcDAgj/xABKEAACAQIEAwUDCAcGBQIHAAABAhEAAwQSITEFQVEGEyJhcTKBkQcUI0JSobHBM2JykrLR8CRTY3OC4RU0Q6LCRPEWVIOTo7PS/8QAGQEBAQEBAQEAAAAAAAAAAAAAAAECAwQF/8QAKhEBAQACAQMDAgUFAAAAAAAAAAECEQMSITEEQVEFgRMyYXHBM0KCobH/2gAMAwEAAhEDEQA/ANwopaSgz/tnfNrEO2Zl8CmQxWFysu4IgCXPlJNPHbiFlc4fOkZpGW4I1Mj60a/ACrBxzgq4kAzluL7Djlzg9R+FVbAcRvcPud06EpubY6H69g7f6NjyymQwOcP2yuj27aN+ySvMa6z5/AddJHDdsbLRnW4h05BgJy81J5tG31SdhNVjj12y99XtEdy5tlyo9hS0XDEeEgSTI0gyKnG7FowBt3zBEglQwIPMEEUFiwHFbN/9FcDHeNQw0U6qdRoy/EU9qs8D7NPh74uNcDAIygAEE5ivU6bVZTQLRUfxHjNqwBmMk7BYJ9dTtXLC9oLN2QreIIz5SCPCpAJnbTMvxoJWiqpwftqmJxJw629VbKzC4pXYmQDBI0iY51Y8ZjrdkA3biWwTALsFBO8CTqaBxRTMcTsna4vx0+NOwaBaKKa8Tts1pgntaRrH1hP3TQd7l0LqxA0J1IGg3OvIVxuY62sy40kHnqBJGnOCKr54XebUqee7Dnvz56Uo4DdP2R6n+VTa6TNzi9ofWn0H6s/7etN24/b5Bjt0HL8jpUHjsCbJCsQZE6bbn+VWDh/C7dtQxhiRJLbDTkOVTudjX/4gmITppM8tR8Yg1wucduRsBty9Z/L4U6xvGlTw2gCesae7rTfAcJZznueEGTHMz5cqosNFFFVBTTinDbeITLcHoRup6g/lTuloMx4xwq5hX8WoJlXGzfybbSnPBsU4RgtxraA+ypESVEkT7MmTAgSfOr/i8Mt1SjqGU7g/1oao/E+GnCFkuAmxcICXOSnYJc+yZiG2O2hgGUj0mMDlQbt05wcua44DFTDKNYDA7ruOlcsfZtDeJGupk/eaYHDPbuKDJUvbM8iQQBmH2gDAbeNNoAb8WwhtXHaNLjFp+0T1PkNAOgqSKS+4J8O3pTJFLXDqQFUhoJGbPHgaNx4QYrvbtt3TXsp7tWyluRYDUDrG07TpvXiye7SW0LHM3qeXu0FW9oRzw3BGvYk9yCLhW2WcMNDLwYYEaBRrvoKmsX2Hazf7+9iHxAJgd4zEq5BJIBkAQOtJ2Qx1tMaSzqoNtACzAAkm4ANTuTAq49rLyrbTMQPpBuY+o/8AtUnhfdXUWKleFcWNrwtqn3r6fyqNr29hlAJUgHYkb1FXW1cDAFTIOxr3VR4fjmtHTUHccj/I1Ovxm2EzTJ+z9afPp61rbOkgaisfxtU0TxHr9UfzqG4hxN7uh8K/ZG3vPOmli0zmFBJ6Cpaae8TiWuGWJP5eg5U+trexQA2QADoun4mn2A4EBrd1P2Rt7zzqaVQBAEDypIWmOA4UlrX2m+0fy6U/oorSCkpaSgKKKKArzetK6lWAZWBDAiQQdCCDuK9UtBlQxbYC89i6S1pGhHMlra7rm5ssEa7irBcCXUjRlI5Hl5EfjXHtnhrb4lWEtC5boXdSPEs9TE6DXQVAYG7ctXGS3BUqGNtlZDbJ6aFU0g5SwnUwu1Zumk72hxi/N7WHVQiKwzRtlQSoA8zE+h61UsVi7Vy6LbNlUKSzCAdZACk89J9KiuKcbdzvMmBp+FMMbx1mtJ9DbDoVVioi6hM6v44MhZ1A1miGz4lRcdO8uvZGViLjqRcAYnUAqDz89af4zimDuECzfu2F2IuYO2xiNYe1dkcuVVziXE2u3GuOZLLPeQoDQcugG3PWOVMO/I5azEE6/f5VRtvAuPcPfKvzxFMiQ1p7Sk+r6D41ot3u7ialSpEgyII6g/nXy3a4syqVUWVganu1J9DoY9wqwcC42yMZHeqbbIVMhAGUjMscwZ2HuG9TY2PiXDGtGRqvXp5GmB0qbw+MT5kmV+8GQWp6sFymfPQ1CEa0qx1wlnvHVep+A5mrbhsKlsQgjr1PqedRHZ3Das59B+f5fGp2rEooooqoKKKKBKKWkoCiiloEqF7TYy7aVO6KqGJBZiAZ0gKW0118+nOpqkdAwIYAg6EESCPMUFH4licNlc31uWmNtxmyurMWIJCXQIWQsFjBMjaK4K+HN1O7xFti9nLkS8gtWO7WZjdmZiiieS+s2W52Uw29tXsf5F67ZX9y2wU+8VWeLdhMUzMbeKW4pnKt+zYcgdM5tEn1msdNa3GT8bm1edQcpFwx1HikafDSuPGMRbz5khQXfOMsZ8rMmmugkGPWp/tt2auPefwnMAAxAkZgBO3lHxqirhkzMrGAqli0N9oLEb8/uqWG3ll2GmXKIHSTP9etAtHKXMZYkbT6AczU3w3swl8IyXQVdis5WI0ieYnf7q78e7J/NFzZluaf3ZH/AJGi9kHZcKTn8QJiRrpE+/8ArpV87CdmUv4a7cBZTcvBLTQCQqAEmDpqzxO/hqj4e+MuRrK5CQWyghwQCAykncSfWSOdXzs12rXAqti5aYrazZSsAsWJaSDESTPoaqfsk14m+Fv3LVplNq1dHetcKrbL5QSCsyDLHUamBvVpwWIW6JVlbrkIImNhFYVfF25de60S7s7CTuzFo++tZ+SSznuXJ2VUb1gtFFahgrHdoq+Wvqd670UVtgUUUUBRRRQFJS0lAtJRS0CUtJS0BRRRQVXi4CYlgYGdVYeZHhO++w2rNMd2dD8Sus1pe4e0VXYAuvdFjA21589a0b5RUxAt2rmGtm4yMSRBIHsmSBy8J1qo8HxxvWbV1zJfOS0aagHkNNPwqaXaM4Th1bEixaibT+IagLKZgJO+inaavfDez637k3VR7Y3VhmDcoIOkVn3YTGLd4jiHB3xGk7kLZvLP3D41rfZ0zm9/400bc73ZDABSfmlkackA/CqVj+y633a7nRQzNAgzAYqOXOJ99aLxvE93Zdt4UmOsCQPeYHvqtfNsgCnXKAnqVUCffXPkbwVQ9j7f96v7pq+9juzqYNMwJL3FTNsAAJIAH+rnUUcPJVQNWYL+8QJ90zV2AinH8mdLRRRXVzFFFFAUUUUCUUtJQFFFFAtFJS0BRRRQNeJ/obv+W/8ACayfs/hcvDLDd4rnMVfKQQrQDAPPStY4oPobv+W/8JrG+zLI+DW6Lao92GuFZ8RieZMDU6CBrTuK12Ub5pi++bUHO3PTMzqAfhPvFbd2RxOdr4EFA47pwZF229u3cVh6Zyp80PpWLdosUmGGFu2wCWt/SA9VuNB056A1dcPxv5vwrvbbFLmIuIqEtBDXbgLHMIywoc6REVJbVrQ+NeMon6wY+iHP95CD303exUB8nmKe/Yz3SzZGZFd2ZncF8xLlueij0A22q0ZqxZvysujfA4UG6pP1AWHwy/n91TtV7/4hwmHdxexNm2+gyvcVWiJmCZ1zfdUpwvi9jFAth71u6FMMbbq2U9DB0reM1EtPaKKKqCiiigKKKKBKKWkoCiiigKKR2AEkgAbk6AVXMf2+4bYkPjbEjQhXFwg9ISTNBZaQmqhwP5SsBjcSuGsXGZ3DZSbborFRJALAawCduVSHafCriYstce0AA8j2GMkZXH1hoDHnQN+M9tcFbD2u+DuVZYtqz6kEQSoj76yT/iJ4ZhLNm9bfvIgroMsQus7yZAHPKavPEOwyJ9IiqY1y22UK4jkjwFnyYDyFUft/xLPjcPiTaup3OWVuEakXWbwMHaTDkiCIKj1qyiExWNXGXLgCpadVzIqlsl1dNFDezc1Gk+L19rxxi3jPmyrcS4bVnxBSsBR10EkgE6k7UvA7AxOPGQwz4mVUTKIxLFs3KAx94resTcYqQpidNPMxWbNKZ9i7HcYGwh3NtWad8zCST91TGhMfGmiW2WdTyg6GJ08Q1mDrpyNe7V1uhE5YPTWDPUiR8DUGV8U7H43G37t7umQPcaO8VlaAYGkbQBB50uC+TrHITlu93mGVsrshI3gkEGtSfEM8ESJAnwnc6x1EbT515ZHZMqmHIhSSSAx69QCfuqjMvkx43i8JxA4FrpxFlr1y342ZmRkDkujGdPAZXbcjz3GqJ2J+T9sBeF67eW6VRlUKhXxMfE7MSZMSNvrGr3VQUUUUBRRRQFJRRQFVzt/2jPDsG15FDXCypbDbF2nfUToDpVkrPflwwZucODgT3WItOdORzW58tbg15UGOdsuNXccq3LzuTmAuWhdZrQnVblpSxUDQgiTBjrArtjhrNsIHmwH4Cu14BVOu0QNdswJ/rSmJGbmVHQD/AHoJXB2GsXFuJdS26EMrqQWUjYiW391aDwTtVdul7TAXbj4cu1xxIvraU6lQRDdGBBHuFZYuFXrcPuAq9cB4bfwj2b7j6NLRFnOdGF8EwRoSIaddNRHQZz1ru1j5WKxiblruvpHuWbyZ7ZIIKGAxXzUhgR0hutNePnOpnX1/3qLtccOLazhigS3hLcADMrOwC25czIgA6dWPSnPErSBZAb98/mKY+CuPZTEDD3g9u0meCuaDGsicojxQWEzrpInWtVwi3nWc5H7KLH3g1kHD0LOAGZdeoP4itEwfBiV8V+4RGw7tfwSfvq1HTFcVdCR31xiOSi2T9yaVdcJwZWRC73GYqCSLrqCY1gKRFUFgLU5RJGxbxN8TWj8A/wCWsTv3ST+4KQrwOB2ejn1vXj+L12w3DLVs5lQBuskn4k08oqoKKKKAooooCiiigKSlpKArhjsGl+29q6oZHUq6nYqRBFd6Wgxbi3yHMWPcYuUPsrcWGXWYLqCG5fVFNcP8i2LGhxFgDyzk/wAArcqb4nHWrej3FU9CwB+G9Bl3DfkUQGcTinYfZtIqa+bPm09w9af9q8H8zCrZs3TbSyEDyzaoi20XwwVgCSw1JJ6Cro/aK19QO/7KwPi8V57y9cUvbCgH/pt4p89Np6a1MseqapMtV839lLZXE3S7FiEJc5WmWddSCJMmdY51YOKYu2BBdR76t/a7g1m42e7a7tgZ0fL8A4Ee6qNxHhdjUhXP+tT+dNVduXDuK2Q4AcHUSeQq7t2xwloANfXXYAOZ+C1nWH4dZzeyR7x+ZqyYXg2CEFzr5ta/nNKO79qbGIv20ti+655dUQoXEGE1hoJIJjXTnW28HuhrYAEQBK/Z02/rpWS4DGBPBhbQI6xp7yAPxq/9n8WuHSLgdmbV3ADL6BRqoHSPfrSSlWmimuF4jaumEdSfszDD1U6inVVBRRRQFJS0UBRRRQJRS1l3yj9vblm+uDwzC1K5rt8xIBmFtzoCY9o9RHWjWONyymM919412gw+DWb91U0kLu59FGpqh8W+VVjIwmG05PeO/mLanUerj0rL8XibSP3jP3jax4muOWO7O7Eyag8Rx1vEBALHUj2o5LPQVz3lfD6X4PpuH+rd34lXjhvbfE4/F27eLxT2rLE+G23cqWjwqzJBgnTVvLnWlWMElsQqgDoBFfP2E4JevLMBF5ZpBPoI/Gp/h3GcfgFyo7PbH1X+kUDy+so8gQK6TPGdtvFl6Xms6+i6/ZtBYUi4wpsazHDfKnH6bDj1t3I/7WH/AJVJ4T5ScG+rd6kfaQH+BjW9vLpbuJ8SZhEn8aqXEbWbdVP+kTXU9scDc1F8D9pLi/itcrnaDBH/ANTa97R+NIVEHCifZUf6RXa3ay7QP9Ipxc43gv8A5i1++K4Nx7Bj/wBQh9JP4Cr2O53bxl0aBoHoKkeH8ZuIfEZFVbE9rMGv/UZvS2/5gVG4jt3ZHsWnY/rFVH3En7qnZe7YMNj0vAZgG9QDTi/iHQA2b72z0MXEPqr7D9kisRsdscTcM21W2Oo1P7zafAVbuDccN322GfnrvWLlHacHJZ1dPZolntTibf6Wwt5ebWGyt/8Aaub+56mOFdqcNiWyJcy3P7u4DbufutE+6aoVjHkU5vNavrlvIrj9YTHodx7qhqeL2adRWeYLil7CR3LNftDezcaXA/wbh1n9VpB2BWrzw7HpiLYuWzKnroQejDkfKqxex1RRRRHDE6+Hrv6f71n3ylfJ82PAvYZwl9VylW0S6okgE/VYSYO2sHkRehfBusPswP8AtDf+VPRVHyFxjB4jCP3eJstbbo6xm/ZYaOPMEinWBv4Wwuc/SXOQg+E+QI+819VY/h9u+hS6iXEO6uoZT6hhFUTjXyQcPvyUtvYbracgfuNKj3AVLNu3DzfhXqmMt9t+zGbnHLN4RdU+5pH4iu1niQufR2RlUDVm3A8hrJ9atfFPkOuCTYxSnoLtsj4shP8ADUA/yZ8TwxzW1tPpBy3RBHSLgWsXimuz28X1PPrn4nj3sk3pB8Rv28OAAgJMxm8uZP5Cl4RihfJDW1y8zlETO2s8qkMVwfiKD6TAs37MN/CWqNv3cWgj5pdSOtq5p6eECsdGWvHd7r63085OqcmsJ/bMScSsWrF1VPstIcA7a6Hy5/CvPF+GoAO6BnMAZJOh0n41DYoXCS1xXk7llI/Kn+H44FQKykkCJBGsdZ51q45TWnk4ub0vLlnOTGYy+Lrwd3eG24IUQ0aGT7jvXnD4JO6BcawSdSI/oVHf8V+l7zlEZZ5f+9OMRxTvUKqpE9NdPhWenPw9F5/RXefTNzck12vxXjhz22OVlEk+EnX3a86eYhSuoKIv7P8AvUSmEc7W7p9Eb+VS1pcUwgYW4T1ZWE/hWssLbuPP6X1vHjx3Dkmr7WfzrRncvFTmRsx5gIYPw51JcK4gpYEDK/n/AFrS2eBY+5/0wvqyD8yakcD2Cvu03bltddYzMfhAH30nHfdzz9bjMt4957yzt+8727WLh/F8w8Ue6pBOIjlNHDeylq2AGdm9IUfmfvqwYPB27XsIB57n4nWukx08PJy9dcuF2Lj6v4V+BPu5VP2Mb82urcHsNC3Ryjk/qNfdTJXrxj7ngI61rTltoopajezl/vMLZaZlBr1jSfuqSrKq/ir2W/dA3hT5ewo/lXfB8UB0kGCVkbSu4PQ60yx3/M3f2V/hH+9VrstgHw1zFKWZke4LsvM967XS4E/VyrZI9TzmuXLnljlNeGsZLK0S3iQeddQ4qstfI/n5+6qT2t7b4vC40WbAtsvcq5DrsSzgnMCDyWuku2cJc70yd2tsRTPEKprKMN8qt7IHuYSViZS7BjrlYH8as3Z/tSuPs96iugzFYaJkAGdCdNa1NezWeGWH5ppO4m0tReIQUl7Fmo3GY8KJZgo6kgD4mtOetlv0wvPXC9xJDs6n0Yfzphdxg+0PiKuy42ex1cuVyNymTYgdR8RRbvgmMwnpImmzpvwdwTXVMPSYcVKWLdQNrdg9KcJhmrsb4UxlcnyXT4nTn/UUWuIjMAVAEfbUttPsrJNQC4Q10GHinNq8GMBXjqUKj/uivHELQNtwdQUYfcfMfiPWqGGI4lbt6TmaJyqMzfAbDzMCmL4s3QxOXIVZQJkk67kGNuQ676U3XDBQQFzbQpjLrrPdouVTIGsNtXhW8U7+EidOhPwP7unI0RqfY3/ksP8A5Y/E1M1D9kf+Ssf5Y++pisNqtxYfTX9J+jHKZ8A0idfSo3B4xBq7RBhSxBVDsVFwiV5eF4I0FSXF1HfX552/1dsnMNod+elV3xHYmZy7toTplLCWQ6ezdDLtDERW/ZlPus61knygXgOJspbLmwttQ3Q5nrTMBw422zEjYQFldSDmDopyH6sEAazWVfKXiVTiTF0zj5vbEaGNWM6/1rWMse107+kymHNjltHJc8eUMMiW/ENOegk8oA++r18l6/2H/wCrc/8AGs3s27F+RbBRonmB8JgjatM+TARgAf8AEuH7xWePs931LO5zG9td9WXfx2+ywX1qt9p7BuWwgMZriid43O3PbarI99G9l1b0YH8KrvabBvdtZbftB1beIidQetdMvD5/BdcmN3r9VPsW7KqrtauPNtbogBsqvmygtPteHWIHiG+9e7/EMOo1tHZtO7UmUiV33JIAp5ZXF2tDaDCSTDoJJ3MSIJ8oHOJM10OKuc7Dfv2//wCqk18N8s5Le+W/uiMY2Gich0keELIgsNiYHsH3RXnhOBCYhCBGVyjDfU2S4I1PI6iTB5kGpK9ir31LDe9rX45j+FN+F4TEG+j3FCouYwGB1ZSJ3JYnTU1Mtb8OnFc8cct5yTV7b89luwwqXwwqJw9SmFuA7EH0rbxmuPtKbhJUE+H6tkmcoI1YM3ntTmyxfKsNM7Zrg08x9HMa8iIHupMSqFjmCnT6zNroNACQsnpTqywUSqhN8uVUEREgmCBp5+6opDZxDfWy+UqOv2Qx002avd3NkbMwJhtVBAGm0STXHENnMZiydQSeu4UlTr1UCK8Wnm1cMg+1sR9nqCI+73URB3rkdTrpz109nLoOo1VvLWuZ3Jnk0eWmp9Z05HqNjTi4DtrGmkTplJ9W0nQ5wdKZts0bBHA1kbct5G2msdF2qo13ssP7Hh/8pPvUVKVG9mxGEw/+Tb/gFSVYbVfi36a8P8Py+wOuh3O+nWq9bbJDmJUiC2dQoP1ZAz2h+pcBXkDVi4mPp7vPwbRM+Ecuf9bc69MZYO8BCGZCSNAqXfUx3V3UExJit+zKWweK71c2Ur71YHSZVlJDD+RrJe31114pdKJnixaBEgQInnWoYfhzWrmYFGBBDNlyOQdZITwuZA1IB1OtZZ21vOOKX8iF/BaDQQCPo1Ok1nP8r1ei/r4979u9/lCHHBJPcMjRvlAHvI3rSvk+tn/hogST30DqczD8qoN4XMpIIjKZDDUCOqmK0z5PEjAWfW4f/wAr1z4nr+qTKZYy3/Un/FOw/ZC/cw5U27KNm3urcW8sZdmGmX1HWoztHZuWL+Gt4q7d+bLbVWdS4UsA0yV1mcg11y++tfxIrO+3vGL1m7Ys2mW33p8VxlDR41XZtIEydOY2rq+Wq+BxX9u7rC3rl3DssXJd2C+FpKs2og5YPUxrUQ2PxUPhhcuG5ae67PmbNkRNp3IJDH3irJd4lewuKSw99bqsUBDWO7JzkCUa2sHfnzkedMOP9obi37q4cW4tJ9IzASxkBgDOsSBH6poG+C4hdxIxV8O6olghFDEAP3epAB3EE+8VGcP4gWQd5eJaT7d/ETv9m2p/GrHxDi104a1cwltSHnvIUHIRAIy89Z18h1ppwvjtxMQiXbjgMVGW5hUQnMY0KGRrz1oOj8OuYjiF1VRXQKCvfG6LcBLY3SCT5T1qzfJ3w97DYjvLRSSoBghWALzlncDSD0NTVg1JWDTSbemb6RgDrE6HWQoI0DTy+ya9yFGuh0I2kjUcwhnXaeXxa3ll2JZtI8MEj2ZnZunQfzd2X5DbUwDEGSNswMTB9kjWg5s0jUHYAFvUmSX10jk/IV6tP9G+/ONWOmXrz9xNcbjROwIggzlMkiA3sSB0131mvVkkpc6nNy3OXf2BPL7X5UKiryA6awYXVSC2sk5Ig6Hmnvprd8KtJ3Rj1206meXXcezsXFwmAh5kATABMaAgqJ2GyGINM7rytw/qsPvmDqY32PwXY1GzcBEYawP8G3/AKf0z4OIw9kf4Vv8AgFPKw2r3FGm5cGkhRv5pzjWKr2Ft5ngPkYqCDmGdukggpfXo/taa61LY65/bLywf0YOm/sqIHn0qKVUAm4C9ogklVlAZ9pl9q041mNNTsa2ylrasFAYhm5kCJ90mKxftfiinEsWQhcTaBjlFlP5n4VtKXlcZlIYdRWL9qGuDiWL7sA+JJnytLEa+tYz/ACvX6G2c+OrftN+3wiDiLTzowaDElt/QGK2DsGkYGz6N/wDsesrS8zAhrZGhE9PPatc7FrGCs/sn+Nqzxu31DLqzl3v/AB6T7FCqhxlcPiXbD3UFwqucgj2dhoQZDQw25EVccVUBjLKk5iomCswJg8p6V0fOULC8O4cMrooRtHXPccMMhJBAZjABU/unoa5pwzh6hj9E0wSWuZz4hIMsxiZmrBf4JY/uwNCNCw0M9D5n41WW+atA7l/EEWO85SyAfpOmYeYOu+tC3eD4EWWBAa3bYs0OzFG0B9kyNhI8qMDawFpy4HiSRnYu+XLk2kn+8SCBzqVweGtskhCBchiCZnUkHc+unWvVvhFgCO6SNoIkR4dIP7CfuigmrBqQsGoyzUhYNAOZuEESNAdCdCBr7LbHXltTjvQogTsCnWJM+EEyRt7OkU1uKGcg6+z0MDTWCGA57gfnXUXPqj93QNEbwSeSnTLzqBFfJoDBiQJAnlGWV5SdV/KltL4LgAgy0CI1y+arPLXX1rgfCDGggqcwCggiAIOQA7xp1rrgnBDREZjtGug10H86IZjCNHiIGg6cgNwoXzGpIgCmnEbYS20a6c9v5AeQp9xS/CxzP4VEYu5Nlh0BHxqjb+HCLVsfqL/CKcVxwnsJ+yv4Cu1YbVniWH/tTNJE2wsjcHTUVFcItu9lHuXPpATLqApcBo8a6gkhYMD0ipTiuIl7hTdZH+pV/nVc4NxYBTbYEQ5HeD2XjMpdoAFuXRoA01EdBtlYVAjwgamdOvM+tY92nB+fY3L7Wa3G392OtarYxQIDKQyMJBBkEdQayvtSjHiGJyNAJQnnP0SR+dY5PyvZ6C2c81LfPjz4NCzbRoRqY2rV+yQjB2f2T/E1ZXbdh4TB0rV+y4/sln9j8zWeOajp9R5Jny+b+19jnFVB47YxvBip3FCqr2jwLXlAUgQWOpYTNq4kSuo1cH3V0fPVUYnHL3edQ0rLAIZEhIVoAAObPpyEbxTQcSxRg93IAZmm06lgpSQFJkMZuACDMCvOKwLjMnzi2HVMn6RlKsQ4CxHM3LZkRqBAGlNlQkwcTbIyAaX29pluhB7zctmdPZ22oO1viOKOUNaO0P4Do2d9RqRGVV5mCw61L8IuO1pDdBDkeIEEQekED8PjvVfew0n+0KAe7WFZ2ZSjJtvJLW7/AC9Z5SvB+GNZYs7KxKIpgayqgHU6wSKCetGn9k1H2qeWTQe7inNOmWPrRB201J31GwpxZVWBAYHaQCWA++Ooj0naovGXlVzmYCBPLNtp9UneNoppc4zElAdNAW0g+QJOsE8udBOC3bUxn1J2BVZPogFRuOxgbwoTlXSSTJI8zqY61EXsXcYkSVGwC5go1gyVA0iedLhW8Px/rc1YHF66WMkzTDH3SEaOlOSaaYz2T6VR9B4X2F/ZH4CutNuGYhbtm26GVZFZT1BUGnNc2lF4Lf7y3m5nU+p3++aj+I8CJBFkhQwAKHRFChgCgA31Ig6eInkKfccwz4C810AthrjFmjey7HX0BMwdtYPKnNjFpcEq39en8pFWVEdw1WFoBgVMtowUNBdiCwXSSNTHWqB2mWcVfjQnJ/AtadeXpqPKsz7XiMW5GkhP4BTObj0em5ceLkmWXjv4/WaNGtmM28Lr7qvnBONCzhrHeDwkBfCNpJ1PlWc/O2grOhEbCr/wI/2a1+wKzhLJqter5OPk5OvDff5Tdzi9h0DC4uUzBMiYAJ38iKhsXxG1/eJrt4hrS3TGoqOxNxZnu0zQBOXkNtK28qG4jw2wblxzeKs5Vt08JAVgRK6gi3znnFNMTweywC940RbiHWdLfdI2g6NI5E/CnePOaSESdPqjkI5+UioW0byuGIWYUHQbKI0A0HLbpvRHb/heHaXFwkNNwmUynK7ktqsQDcIPoPWpK5xS2oJzTBVdAZlthTHDX8ihciaAjQdf/YfCvDvJmAPICABVNHKcfzAlLbctxqZ6CaUcQuvEyAZnWI6aD+tabrXVTRXG/q8b/Dy6n8q6W3Igwee0kSNBsAOtejakzJ92n+9e1sLpImOpJqDx3bHUAg7HQag/tE6U5sCFAP8AWvkBXqaKqEY0yx1wKpJr1isaqA6zHTl76h8BgsRxbEDD4Zf22+paWYLuem+m52FS1dN5+S9y3C8MTr4Xj0714+6KtVMuCcNTCYe1Yt+xatqizuQoiT5nf309rKvLoGBBAIIggiQR0Iqm8V7EwS+DfuzubbSUJ/VO6ff7qulJQZm+Nu4Yxi7Lp+vup9HGh9NTTDifB7ONfvLd8BiACGUHYRuCCPhWtsJ0O1QmN7J4S7qbIU9UlPfC6H3ip3GOY7srfT2Qrjqjfk0GrJwdwli2rnKwWCGkRHrVubsZl/RX2Gu1xQ/u8JWPga6LwW4o8dm1cHVbhVj7mSB8absFRvMDsQfQiovFA1Ncb4BezSmDuEeTWmjT9V5PwqsYrh+ITfB4kR0t3G+8LFXr/Q0436Y3Ka8TGIB8NnEKI52nE/EVFPfxP2Lnn4Gq9RpMGkBqJT5y3/TuH/Q1ObHCca+1m4fgPxNOuGkgDXrvQNyPjXvA9ksaxGbDXCJ1mfyq5YHsm4iMAk/riT/3Cs3NelSlxafaB9Nfwp3aS43s2rh88pUfFoFaJY7M4o6KlqyPKB+BP4VJWOx0j6W5PUAtB/dK/ganVl8Goyu/YuKJc27Y82zH4aD76ZjC3b5yWFuX300RSwA6mBlUeZJrbsN2NwiGTaVz1YD8BAPvqcsWFtjKiqqjYKAAPcKvf3GNcD+SPEXyGx1wWU/u7ZDXCOmb2U92atX4DwKxgbQtYa2LabmNSx+07HVj5mpKiqgooooP/9k="/>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b-NO"/>
          </a:p>
        </p:txBody>
      </p:sp>
      <p:pic>
        <p:nvPicPr>
          <p:cNvPr id="2053" name="Picture 5" descr="https://encrypted-tbn1.gstatic.com/images?q=tbn:ANd9GcRp1Z6ZqXFmSiTK80Sx1BaiN3U9rhtSBa53SMtIxDrx9_7sMUw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002" y="3059442"/>
            <a:ext cx="1684998" cy="224956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s://encrypted-tbn0.gstatic.com/images?q=tbn:ANd9GcR9NS46G5TqTR13vIPdIa1eANcn0SzFnGO5n5Ma_91-wN4uKN4M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093" y="1588132"/>
            <a:ext cx="1524000" cy="146685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s://encrypted-tbn3.gstatic.com/images?q=tbn:ANd9GcTvdg4am_mn_64Ai67Uqr14jJgXT3FmIQJ3sLx2Vg6phoLGQ8Q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514" y="3290342"/>
            <a:ext cx="3441157" cy="16923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1290092"/>
            <a:ext cx="2286000"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808" y="3461152"/>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44270" y="5652537"/>
            <a:ext cx="4019818" cy="584775"/>
          </a:xfrm>
          <a:prstGeom prst="rect">
            <a:avLst/>
          </a:prstGeom>
          <a:solidFill>
            <a:srgbClr val="FFFF00"/>
          </a:solidFill>
        </p:spPr>
        <p:txBody>
          <a:bodyPr wrap="none" rtlCol="0">
            <a:spAutoFit/>
          </a:bodyPr>
          <a:lstStyle/>
          <a:p>
            <a:r>
              <a:rPr lang="nb-NO" sz="3200" dirty="0" err="1" smtClean="0">
                <a:solidFill>
                  <a:srgbClr val="FF0000"/>
                </a:solidFill>
              </a:rPr>
              <a:t>Yes</a:t>
            </a:r>
            <a:r>
              <a:rPr lang="nb-NO" sz="3200" dirty="0" smtClean="0">
                <a:solidFill>
                  <a:srgbClr val="FF0000"/>
                </a:solidFill>
              </a:rPr>
              <a:t>, it </a:t>
            </a:r>
            <a:r>
              <a:rPr lang="nb-NO" sz="3200" dirty="0" err="1" smtClean="0">
                <a:solidFill>
                  <a:srgbClr val="FF0000"/>
                </a:solidFill>
              </a:rPr>
              <a:t>happens</a:t>
            </a:r>
            <a:r>
              <a:rPr lang="nb-NO" sz="3200" dirty="0" smtClean="0">
                <a:solidFill>
                  <a:srgbClr val="FF0000"/>
                </a:solidFill>
              </a:rPr>
              <a:t>……!!</a:t>
            </a:r>
            <a:endParaRPr lang="nb-NO" sz="3200" dirty="0">
              <a:solidFill>
                <a:srgbClr val="FF0000"/>
              </a:solidFill>
            </a:endParaRPr>
          </a:p>
        </p:txBody>
      </p:sp>
    </p:spTree>
    <p:extLst>
      <p:ext uri="{BB962C8B-B14F-4D97-AF65-F5344CB8AC3E}">
        <p14:creationId xmlns:p14="http://schemas.microsoft.com/office/powerpoint/2010/main" val="29317965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100" y="1061864"/>
            <a:ext cx="8346380" cy="1143000"/>
          </a:xfrm>
        </p:spPr>
        <p:txBody>
          <a:bodyPr/>
          <a:lstStyle/>
          <a:p>
            <a:pPr algn="ctr"/>
            <a:r>
              <a:rPr lang="nb-NO" dirty="0" smtClean="0"/>
              <a:t>Open fire – </a:t>
            </a:r>
            <a:br>
              <a:rPr lang="nb-NO" dirty="0" smtClean="0"/>
            </a:br>
            <a:r>
              <a:rPr lang="nb-NO" dirty="0" smtClean="0"/>
              <a:t>make sure </a:t>
            </a:r>
            <a:r>
              <a:rPr lang="nb-NO" dirty="0" err="1" smtClean="0"/>
              <a:t>that</a:t>
            </a:r>
            <a:r>
              <a:rPr lang="nb-NO" dirty="0" smtClean="0"/>
              <a:t> fire-fighting </a:t>
            </a:r>
            <a:r>
              <a:rPr lang="nb-NO" dirty="0" err="1"/>
              <a:t>equipment</a:t>
            </a:r>
            <a:r>
              <a:rPr lang="nb-NO" dirty="0"/>
              <a:t> </a:t>
            </a:r>
            <a:r>
              <a:rPr lang="nb-NO" dirty="0" smtClean="0"/>
              <a:t>is </a:t>
            </a:r>
            <a:r>
              <a:rPr lang="nb-NO" dirty="0" err="1" smtClean="0"/>
              <a:t>nearby</a:t>
            </a:r>
            <a:r>
              <a:rPr lang="nb-NO" dirty="0" smtClean="0"/>
              <a:t>!</a:t>
            </a:r>
            <a:r>
              <a:rPr lang="nb-NO" dirty="0"/>
              <a:t/>
            </a:r>
            <a:br>
              <a:rPr lang="nb-NO" dirty="0"/>
            </a:br>
            <a:endParaRPr lang="nb-NO"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708920"/>
            <a:ext cx="2952328" cy="3814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23341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34" y="188640"/>
            <a:ext cx="7772400" cy="1143000"/>
          </a:xfrm>
        </p:spPr>
        <p:txBody>
          <a:bodyPr/>
          <a:lstStyle/>
          <a:p>
            <a:pPr algn="ctr"/>
            <a:r>
              <a:rPr lang="nb-NO" dirty="0" smtClean="0"/>
              <a:t>7. </a:t>
            </a:r>
            <a:r>
              <a:rPr lang="nb-NO" dirty="0" err="1" smtClean="0"/>
              <a:t>Electrical</a:t>
            </a:r>
            <a:r>
              <a:rPr lang="nb-NO" dirty="0" smtClean="0"/>
              <a:t> </a:t>
            </a:r>
            <a:r>
              <a:rPr lang="nb-NO" dirty="0" err="1" smtClean="0"/>
              <a:t>hazards</a:t>
            </a:r>
            <a:endParaRPr lang="nb-NO"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340768"/>
            <a:ext cx="5688632" cy="4272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5723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64096" y="44624"/>
            <a:ext cx="7772400" cy="1143000"/>
          </a:xfrm>
        </p:spPr>
        <p:txBody>
          <a:bodyPr/>
          <a:lstStyle/>
          <a:p>
            <a:r>
              <a:rPr lang="nb-NO" dirty="0" err="1" smtClean="0"/>
              <a:t>Electrical</a:t>
            </a:r>
            <a:r>
              <a:rPr lang="nb-NO" dirty="0" smtClean="0"/>
              <a:t> </a:t>
            </a:r>
            <a:r>
              <a:rPr lang="nb-NO" dirty="0" err="1" smtClean="0"/>
              <a:t>equipment</a:t>
            </a:r>
            <a:endParaRPr lang="nb-NO" dirty="0"/>
          </a:p>
        </p:txBody>
      </p:sp>
      <p:sp>
        <p:nvSpPr>
          <p:cNvPr id="3" name="Plassholder for innhold 2"/>
          <p:cNvSpPr>
            <a:spLocks noGrp="1"/>
          </p:cNvSpPr>
          <p:nvPr>
            <p:ph idx="1"/>
          </p:nvPr>
        </p:nvSpPr>
        <p:spPr>
          <a:xfrm>
            <a:off x="395536" y="2420888"/>
            <a:ext cx="8597902" cy="4697685"/>
          </a:xfrm>
        </p:spPr>
        <p:txBody>
          <a:bodyPr/>
          <a:lstStyle/>
          <a:p>
            <a:r>
              <a:rPr lang="en-US" dirty="0"/>
              <a:t>Do not use electrical </a:t>
            </a:r>
            <a:r>
              <a:rPr lang="en-US" dirty="0" smtClean="0"/>
              <a:t>equipment that </a:t>
            </a:r>
            <a:r>
              <a:rPr lang="en-US" dirty="0"/>
              <a:t>is </a:t>
            </a:r>
            <a:r>
              <a:rPr lang="en-US" dirty="0">
                <a:solidFill>
                  <a:srgbClr val="FF0000"/>
                </a:solidFill>
              </a:rPr>
              <a:t>not in order</a:t>
            </a:r>
            <a:r>
              <a:rPr lang="en-US" dirty="0"/>
              <a:t>. </a:t>
            </a:r>
            <a:endParaRPr lang="en-US" dirty="0" smtClean="0"/>
          </a:p>
          <a:p>
            <a:pPr marL="0" indent="0">
              <a:buNone/>
            </a:pPr>
            <a:r>
              <a:rPr lang="en-US" sz="2000" dirty="0"/>
              <a:t> </a:t>
            </a:r>
            <a:r>
              <a:rPr lang="en-US" sz="2000" dirty="0" smtClean="0"/>
              <a:t>    Cables, plugs etc.. Report </a:t>
            </a:r>
            <a:r>
              <a:rPr lang="en-US" sz="2000" dirty="0"/>
              <a:t>error so that it can be repaired </a:t>
            </a:r>
            <a:r>
              <a:rPr lang="en-US" sz="2000" dirty="0" smtClean="0"/>
              <a:t>!!</a:t>
            </a:r>
          </a:p>
          <a:p>
            <a:pPr marL="0" indent="0">
              <a:buNone/>
            </a:pPr>
            <a:r>
              <a:rPr lang="en-US" dirty="0" smtClean="0"/>
              <a:t> </a:t>
            </a:r>
            <a:endParaRPr lang="en-US" sz="2000" dirty="0" smtClean="0"/>
          </a:p>
          <a:p>
            <a:r>
              <a:rPr lang="en-US" dirty="0" smtClean="0"/>
              <a:t>Use </a:t>
            </a:r>
            <a:r>
              <a:rPr lang="en-US" dirty="0"/>
              <a:t>of </a:t>
            </a:r>
            <a:r>
              <a:rPr lang="en-US" dirty="0">
                <a:solidFill>
                  <a:srgbClr val="FF0000"/>
                </a:solidFill>
              </a:rPr>
              <a:t>extension cords </a:t>
            </a:r>
            <a:r>
              <a:rPr lang="en-US" dirty="0"/>
              <a:t>should be limited. </a:t>
            </a:r>
            <a:r>
              <a:rPr lang="en-US" sz="2000" dirty="0" smtClean="0"/>
              <a:t>Do </a:t>
            </a:r>
            <a:r>
              <a:rPr lang="en-US" sz="2000" dirty="0"/>
              <a:t>not use extension cords on equipment that draws a lot of </a:t>
            </a:r>
            <a:r>
              <a:rPr lang="en-US" sz="2000" dirty="0" smtClean="0"/>
              <a:t>power</a:t>
            </a:r>
          </a:p>
          <a:p>
            <a:pPr marL="0" indent="0">
              <a:buNone/>
            </a:pPr>
            <a:endParaRPr lang="en-US" sz="2000" dirty="0" smtClean="0"/>
          </a:p>
          <a:p>
            <a:r>
              <a:rPr lang="en-US" dirty="0" smtClean="0"/>
              <a:t>If </a:t>
            </a:r>
            <a:r>
              <a:rPr lang="en-US" dirty="0"/>
              <a:t>you get the </a:t>
            </a:r>
            <a:r>
              <a:rPr lang="en-US" dirty="0">
                <a:solidFill>
                  <a:srgbClr val="FF0000"/>
                </a:solidFill>
              </a:rPr>
              <a:t>"shock" </a:t>
            </a:r>
            <a:r>
              <a:rPr lang="en-US" dirty="0"/>
              <a:t>from the equipment, </a:t>
            </a:r>
            <a:r>
              <a:rPr lang="en-US" dirty="0" smtClean="0"/>
              <a:t>stop using it immediately!! No open sources!</a:t>
            </a:r>
            <a:endParaRPr lang="nb-NO" dirty="0" smtClean="0"/>
          </a:p>
        </p:txBody>
      </p:sp>
      <p:sp>
        <p:nvSpPr>
          <p:cNvPr id="5" name="TextBox 4"/>
          <p:cNvSpPr txBox="1"/>
          <p:nvPr/>
        </p:nvSpPr>
        <p:spPr>
          <a:xfrm>
            <a:off x="6608764" y="5210"/>
            <a:ext cx="2535238" cy="307777"/>
          </a:xfrm>
          <a:prstGeom prst="rect">
            <a:avLst/>
          </a:prstGeom>
          <a:noFill/>
        </p:spPr>
        <p:txBody>
          <a:bodyPr wrap="square" rtlCol="0">
            <a:spAutoFit/>
          </a:bodyPr>
          <a:lstStyle/>
          <a:p>
            <a:r>
              <a:rPr lang="nb-NO" sz="1400" dirty="0">
                <a:solidFill>
                  <a:srgbClr val="FFFFFF">
                    <a:lumMod val="65000"/>
                  </a:srgbClr>
                </a:solidFill>
              </a:rPr>
              <a:t>Elektrisitet, risiko og sikkerhet</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5874" y="-11487"/>
            <a:ext cx="2403156" cy="2504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1899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835150" y="2420938"/>
            <a:ext cx="57324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4800" dirty="0">
                <a:solidFill>
                  <a:srgbClr val="0000FF"/>
                </a:solidFill>
              </a:rPr>
              <a:t>Who is </a:t>
            </a:r>
            <a:r>
              <a:rPr lang="nb-NO" altLang="nb-NO" sz="4800" dirty="0" err="1">
                <a:solidFill>
                  <a:srgbClr val="0000FF"/>
                </a:solidFill>
              </a:rPr>
              <a:t>responsible</a:t>
            </a:r>
            <a:r>
              <a:rPr lang="nb-NO" altLang="nb-NO" sz="4800" dirty="0">
                <a:solidFill>
                  <a:srgbClr val="0000FF"/>
                </a:solidFill>
              </a:rPr>
              <a:t>?</a:t>
            </a:r>
          </a:p>
        </p:txBody>
      </p:sp>
    </p:spTree>
    <p:extLst>
      <p:ext uri="{BB962C8B-B14F-4D97-AF65-F5344CB8AC3E}">
        <p14:creationId xmlns:p14="http://schemas.microsoft.com/office/powerpoint/2010/main" val="10785597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
          <p:cNvGrpSpPr>
            <a:grpSpLocks/>
          </p:cNvGrpSpPr>
          <p:nvPr/>
        </p:nvGrpSpPr>
        <p:grpSpPr bwMode="auto">
          <a:xfrm>
            <a:off x="-1949450" y="908050"/>
            <a:ext cx="4594225" cy="2206625"/>
            <a:chOff x="484188" y="859858"/>
            <a:chExt cx="4592884" cy="2205605"/>
          </a:xfrm>
        </p:grpSpPr>
        <p:pic>
          <p:nvPicPr>
            <p:cNvPr id="15374" name="Picture 2"/>
            <p:cNvPicPr>
              <a:picLocks noChangeAspect="1" noChangeArrowheads="1"/>
            </p:cNvPicPr>
            <p:nvPr/>
          </p:nvPicPr>
          <p:blipFill>
            <a:blip r:embed="rId3">
              <a:extLst>
                <a:ext uri="{28A0092B-C50C-407E-A947-70E740481C1C}">
                  <a14:useLocalDpi xmlns:a14="http://schemas.microsoft.com/office/drawing/2010/main" val="0"/>
                </a:ext>
              </a:extLst>
            </a:blip>
            <a:srcRect l="39819" t="13551" r="41035" b="52145"/>
            <a:stretch>
              <a:fillRect/>
            </a:stretch>
          </p:blipFill>
          <p:spPr bwMode="auto">
            <a:xfrm>
              <a:off x="3277072" y="859858"/>
              <a:ext cx="1800000"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484188" y="3065463"/>
              <a:ext cx="1187103"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15363" name="Picture 2" descr="http://t3.gstatic.com/images?q=tbn:ANd9GcTx-eY71fI2HJnJ_k1pCtSWEzKTWGGrqQOZC-Tphf5jt5LMa5_vq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8350" y="585788"/>
            <a:ext cx="23526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4" descr="data:image/jpeg;base64,/9j/4AAQSkZJRgABAQAAAQABAAD/2wCEAAkGBwgHBgkIBwgKCgkLDRYPDQwMDRsUFRAWIB0iIiAdHx8kKDQsJCYxJx8fLT0tMTU3Ojo6Iys/RD84QzQ5OjcBCgoKDQwNGg8PGjclHyU3Nzc3Nzc3Nzc3Nzc3Nzc3Nzc3Nzc3Nzc3Nzc3Nzc3Nzc3Nzc3Nzc3Nzc3Nzc3Nzc3N//AABEIAKEAoQMBIgACEQEDEQH/xAAbAAACAgMBAAAAAAAAAAAAAAAABQQGAQMHAv/EAEgQAAEDAwMCAwQHBAYGCwAAAAECAwQABREGEiExQRNRYRQiMnEHFSNCgZGhUmJywRYkY4KS0TNDU4OishclREVUdHWVsdLx/8QAFAEBAAAAAAAAAAAAAAAAAAAAAP/EABQRAQAAAAAAAAAAAAAAAAAAAAD/2gAMAwEAAhEDEQA/AO40UUUBRRRQFFFR5UyPDYXIlvNsMoGVuOKCQPxNBIrGRSA3ydcEpNitpWyTzLnEsNY80jBWr54APnWBZJssKVeb7KdaUOWIeIrQGOeU/ac9fjoHzjzbSCt1xKEJ6qUcAUuOpLCDg3u258va2/8AOq9pKLo2/Nuy7bbGHH47pQ6ZafFfSc8EqUVEhQ5BzyK36nvkXT9ytsEtwITUxLmJ0lvDTSk42o4xycnqR0NA5/pLYc4+u7bn/wA23/nTFl9l9CXGHUOIUMhSFAg/iKWWfxZjLq7gxBcHiEMPR8KS83tSQvvjkkYyenrXmVpixSHPFdtMTxSP9KhsIWPkoYI/OgcZFZqmGTbIklyLadTvx3YytrzLjhlNIPJw4V5Kev7aelNG7rc4TanLlBTKihO5Mu2kubh5lr4v8JXQP6KiW+5Q7kx40GQ2+3nBKFfCfIjqD6GpdAUUUUBRRRQFFFFAUUUUBRRSS6T5UqWq1WdWx4DMmZgFMQHoAD1cI6DoOp7Ah7uV5U1KNvtbHtlwwCpG7DbAPRTqvujyHKj2HeoVtgxJM91c6e1dbrFxvJH2UVRzgJbBwg48yVYPJwRWbDNjNLLEG3SEW0pU79aOrRskL3ckkq3Eq6hZGD24xSbUMJ3Sl6jalsUfdEfU3GucBhBJeSThDqEjqtOcYAyRQR9Sv3O3K0/dNRKD1vffTHuUIABiMXBhK/3kpPBKiRz06VZtQqas+lZMeBuZUI5YiIbBWoKIISEp5Ksdcc8CsakVb7jZVQLmHtk1GDEQjc84nPICRkj59s9R1rzBh3Uw248RKbRGSAE+Kv2qQQRzkklKSO3K/wCVAjuGnblCuVrvmmH3XpuxLUluQhDTUiOAMJXgApUB8JwSOhp7dW50iXGcH1c7FDCkyoEt3A3kgghQSrphQ6c5qSdPxXSlU96VOWMZ9ofVsP8Au04R/wANc5U4/cn5cq3SINlszSs+0NxUBojeoKDi+FrcwlJ2oKdpVgnI5C7aOs8ewC4eG9FaZlyPGbiRnMtRxtA2pzjqQSeAOelWGal12G8mMsIeU2oNrPISojg/nXJo0gN3CCtppybbFOtxZBmOeOHUrVtK1gnCF7ikBCQrGTux0HSRp22oUFRWnIah09keUyPxSkhJ/EGgRfR6YFj0bHizHG4UqIgquSZLgStDpJK1LJPQnJCuhGMcVn6NZD0u33aaAtNsfuTzltCxtHgccpHZJVuI+dNXrZcGsqLsa6oHRqaylCx8nEjH4FP41Euc+XMajxbapy3TWZLbjkJ9AQqS0g5U22vO05HcE+RxmgXi52q9uG6MszrXl3wGLynYlDigrYAoZOQVcAOJxkjGCRTqHeJMKS3A1E2hl1ZCWZrfDElXlz/o1/uk/ImkFhtXi6murKbbKbsMlLUtceYyUIbmBzcfDHcZAUce7kd80x1Df4S7wzpr6vVdvaG1Gew0kL9nZxwpXbk4G3rzkc4BC25oqrxpMnTctuDcnVyLU8oIiTV8qYUejTx9eiVnrnB5wVWfNBmiiigKKKKAoorVJfajMOvvrDbTSCta1dEpAySaBfe57zPhQYBSbhL3JZyMhpIxucUO4TkcdyQO9RrS9ZELkafhz2XpjSSqU34oU8Sr4lL/AHiTz5ZHpUVEe6S7VOuUIoZutxbxH9oUQmM1zsGB3wdxH7SvICqezcXHLvbrZcgxpS8QGFpadWwH0SyvAUWlk4I4BIJKiVDyJoJszSFsgyolvuqNQX1gtbIMVbhMZsJ6Nq2kAEDHvL8hycVYbUJUa2xLHAU27IhoCJMtZK0RjjoM8rXg4A7DlR6A7W03NCEWf6yVLnODxJc0IS37O2eBtSM4UcEJznoonpgvYURmDHbjRmwhlAwAP5+Z9aDTbbZHgeIpvc4+4cuyHTuccPqry9BgDsKmgYrNeVKCQSTgAZJoMq7Vx2zafnXa8TLSy4yyzbJCEyJfjeJjOCQykfApQRknjG9YIOQas0q6SdXTE223vriWyS2styG1EOSG04C3BjkIyQE/tcn4RhUGbZr1oZ43S03hUi1OFKZrMxlBSxwEpdAbCfdHAVjGAMnIFBuucayv3i12vT8NhE5hbUd0qbeQ5Ejtq8UEDA4JQBk/FnvVlVq23JvP1X4cvxvahE8Twfs/FKN4Tu/hBNJblo+7agfbnXS7i1XBlBbadsoU2so64WtRyoZ528D86pzby7RbkW+8Rm5MtrVEeG9OMp5LjhU0f6xv3ZCtpx1wKDtXaq7Eu9q1KtUBcOQUqbU6gyGtqVBKtpUhWcggngjB71zRnVLL3swQmWtUhKlIUm5TChWxt5TmFb8e6UNjGc++fwfacmuTkaTnRIrUZltlJleG+7uSl5SkoSBu99JWMkqzyOOhwFsnKl2uOuPKmPCCsYbuKQC5E8vEzkKTn72P4u6qgaRYgabP1TID6rzMWXX5Sm1OKmn/AGu8AgJ9CRt/EE3ApCkEKAUFcEHuKTMA2OY3GcUPqyQvbGJ/7O4ejef2D93yPu90ig9Xi6WBKlWq9T7egykbDFkvoBcB4xtJqNYpL9tuB09PUtYQ3vgSlqKjIZGAUqJ/1icjPmCD54gaL01bosKRNnx2ZV3kOOC4SX0ha927lGTnCMYwOmMda0wEs6gtU9m0OJKbVPP1VJB91K0oBwCOqQVKb9U8UF4opfYbki72piahtTSlghxpXVtxJKVoPqFAj8KYUBRRRQFJL+RMlQbOPeElRekJ/sWyCQfmooTjuCadHpVbalxjcLzcJzyWYqHG4DbpXgAADcc49333Cnr9wGg8pvclLxlgiXBkyjFix4yB4gKc7lklXPKV8dkjNbLhLjPKkvzraXHbRICovKVB1xScI2+SvfAwehINK5f0d26O/wDWGmZMqyz0glJiry24cY95Csg/MYqZbIclyVbIVxcS7Jis+3T1AYC5C8hHTjAIcwO2xNA7s0FcOITJWHJb6i7JWOinD1x6DgD0AphWB0rNAVVdZuu3CRA0zGJBualKmLB5RFRjxPxVkIH8R8qtJNc/bui2pWttUKG9uC2YcNPYhpBUrB5+JxWOPIUFPgX+5J+ki8Xa1w1SLTamREERhHKoyVbCpodCUqGceWRXWbXdrNqm1rcgSGZ0R5G1xHoRyFJPI+RriOntXI0brOPDnMPSWWIYhP8AgYUtUlRDjigOM/aKKefKrG/GNwmXPUdr025bpUaUqGJLVxMZTyisIyUIStJUlR5zxnOc44C4GLf9LyBHsbDl3tb+UssSH8LhOdsrPJa/MjtnpSu7wbXYS3L1Otu7XW6zm/Ag7dscyFBLYUlCs4CR95ROMnHXBnRLtq2ystsakg2+4OubvCdt7+1Rxj4wtKR3HI9eKR6WijW0u7PX/Dd8td5aKfDyUsNsqBQlAPO1Xv5JHOc9hgPF51bZL7Z3YNw0/MjIVHIjSGEtLUypSHCNmDlPDSz8k4PWoOjnpQlfRzHbWpth6C+uQ2Ojgb3bM+gK8geeD2FMo2gbwVtMv+zNto8ILcDm4YDUpBIGMnBeRwcd6lxmIdv+kvTdhh8t2yyugbuuCUgE+vu/rQdIHArRNiNTYj0WQCWnUlKgDg/gex9akCigpMux2a9RH29SlQlQlBmW+28pjxk/cUvaRkFJHXgHI7Vr/pjpyzMiy6VYVcJDCcIh2xkrQ3z95Q90c9ec061BBZcmtKfb3Rrg0q3yxj7qgS2Tx2VuT/vKg2CAoKgphsptq7c2piQ2mEUpf5A908ApOzORk8jpQSbW6mJqR5DK90K8MiZH54S6kJS4B80lCsee896sgqp3G3O2mxW55Ujx3bXMTJU5s2gNKWQ4AkHhKW3FAZzjaOuKtielBmiiigwo4Tnyqjtais9i0raZN5Dq2bm446hPhF1W5wrdI2jkj3iOnlmrZenVsWee82cLbjOKSfIhJIqsIvVk0xb9Ps3TLahbsMP7CraAGwpPHIzkf4aCNpu6XNy5NIsmn7ixYVrwv6yKWfBGcbmU8q29fdPHTGOlWex/aybpL5+1lqbSVJwdrYCMeo3BR/GoVp1pY7xcW4FtkrefWFKx4SkgADk5IFTNKKU5Y2XXDlbq3XVH1U4pX86BvRRRQeHVBDalqUEBIJKj0A864NYdSPKsQscyIsMe1quhm7Sj22Mhxx1a9p6ZUhCAM/fFdL+kq4IRbGrOXksC5EokvKOAxESMvLP933R6qFc/nXR+7xpdzt0P2SCY4i2VLiMFTLWVKUQeClToYTjPT9QR6Cszk/6QLRKuDjS3lvLmOgJ5K9qnMZ7/ABtn5KFd4ZZj6fsryiVqaYS5IeWQNziiStauwySSfxrktua+pp8x+2AB2HEuIjjOQFp8CM0Ae+Sz+tdL1cgxfo+uyNytzVrcTuUcnhs8k+dBD1k01d7fZ3EFSPbFrZb3HGPGjuAZx3zt/KlWg20r1vebq2R4N4tsOcnaeMkKCgPkQfzpzq1xm3aWgS5BSlMOVCWVKOAgeKhKlE+iSo1U4t5RGTp++WgMy2fb5VpCt/gtqacWVtAEjgDYgdOo9aDq/biudacbC9cP3FzCnZ06YEq/smEttJH55/OrEL3ex/3LB/8AdU//AEqtaAbLkixOrSA74F0ecAVuAK5SO/fp1oOkiisCs0CrVDbq7DNVHSlT7LZeaChkb0e8n9RUR9d2XIdnR7nCYtBZS6C9GKlpG3Kve3pAHQ8g9T+D11tLrakLGUqBSR5g1RH7NdtU6RsMNuYxGgllpU9KkqUp8JA+z4I90455BoDTirpqi1X6TPlqctE+OqNb97CW1KRhaVOlI7KKjjPUAVbdOS1T7BbZiwAp+K24QOxKQajQIF2Yfi+0zoq47SVIUwxGLScY93GVK6YA7dTWNGbhpuKhRz4anGx6BLigB+AAFA7ooooIV7aW/Zp7TfxuRnEp+ZSRSa2Xu0RrTZn577MdyRASWVO8FSQEbkgnqeQcVZVDKSPOqOzeImnNAx7i8wXZFuQuAwlXulxxLhaAz90KUgHJ6Cgbw9UWO4Xtq2RFOPTQkup/qywEJ5G7cQMDqM/hUvSiFN2RlpwYWyt1o/3XFJ/lVW0lOttqZdmTp7dxvtyfQZr0RJcQklW1LYUAQEIBxyexPerTY8My7pD6FuUXQCvJ2uAKzjsN2/8AKgb1g9KzWDQcd11aW9RXW5Oy33HHXJrNltsMLUlLaiErW8oDrjKleWEjOeKY35MdN3gWiI2PYoEuFb0JBPG3+sPDH8DbQJ9T5Uyt8NiR9JV/vDn2US1tNoIUsbFPqaBW7jsQ3tTn51XblJeREtdy+GYu3Xa9qC04KCpseGCOxCVBP4UCiRMkB3T8GDFS5OvcVp1gOLw2AqSp9W89efc6etPjfNTait5tlyctzDFxSywtbDKlKSh5bjZxlQGcIJHHcVM9iaY1VoyGEbxZLG6/v7fAhAz+RNQdOBTiLdIKFhLjtnAz03FtTqh+blAggWz68UDfps64tvWKXKLb8pewPtPbUkJSQMAdulKLhp9M602yOLhOQw7dINubaLxW2ht5kLJCT3CsmrRY0lDkdB7WW7pz8pBpZFUTatNE9VXyyqz5/wBXI/lQa5GhrFb7JqpHspkPW64sMMPurIUEkNk9CBzuVXWbZb4Vo1NAtttZDMWPanQ20CTtBdR3JJPOap17GbXrr/1uP/ys1dUOBz6RloSRlm0DcPLc7x/y0FlFFFFB4ecS02pxZwlIKifICqAzNatNts7t1u7sKPCtAllht1KBJXwSDn4sdNv79W3VC3E2KYhlaUPPI8BpSjwFuHYn9VVXbpqPRjdwVZtQextm3OtiN7Y1uRnYkgpURgEZx1zxQedH3C/vSYUm+zkLNzacf+rQ0lJgoBBRhQAJG0gHd3Ix3qwaPSRpyGo4Pib3QR5LWpQ/Qiozsqxpj3S92xEGTLbhqU8/F2KWtASSlJWP4eM+VNbLF9hs8GJknwI7beT6JAoJtFFFBg1WobTMa63uHMb3x0uouLKdqlcKThWB3IWhRwP2h51ZqQakHsM63XpOEpjueBKP9g4QCf7qwhXyCqDynUkOU2EWKI/dUnBKoiUpZAPfxFkIPyBJ46V4buCVXODckNrZblAwZSHOFNOpJKEq5x13pyM5K044IrRd9QP2eUmzWTTsyfKQyFtIZ2oYSg8J3LJwkZBGPSs2Ox3Jy2XX+kDkdEy6SfHKYmSmNhCEoCSeqk+GDnzoLSKD0pfZZ65cZSJICZkdfhSUDoFjuP3VDCh6GmNBzfWbRtt/djNubY2q20w3U8koeBSgrHzaUrPT4BUC4hN5v9vhMrQ2i66bmsRlAbgkLPu49AnH4AVY9coSnU2jpDo+yTOdZyegWtpQR+ZGKotyclw9J6K1RBYUpzTq/ZLk2j4kIThtwH09wj+8DQPfo9ubeqdSXCQ+lSXodojQn2sEeG6SvxR+aat2oYzbKLDHjthCU3JhKUgdAlKj+gFVT6LZrV01jqm7QreuJAuCWHY6lp2+MAXElzHqQTV9uNpauE+2y3lrBt7ynm0JxhSihSOfkFGg5nbmQJbCe/sV9b/KSP8AOq/CUFQNNtjq3MsTpx6h1NW60oQ+/DdT1devaE+qVPKP8hVLYWI9kgTCha0ssWN4pb5UdrrwwB3PHSgsd+fhG36/gPTAzNk3DMJlJy686lpspCEjkknA46Zq/aHsSLLZIxkNE3V9hsz5Diy4467jncs8kAk4Haq/oXTkz+mF81dcYrsP6wwiNEeI3pR7uVKAzgnaMD510KgKweBWajXCazAhOypJIbaTuOBknyAHck4AHmaBTe5jIuLKJDuyLb2zPlK8gMpbBHqdyu/LY860ovMD2EL1JBZswkOlttm4OM/bbucjCj1ycg89a3N2h+VZpgeV7NcZ58VxfDngr42J8iEgJHkcE96rsjSU/c7LuyEX+7z0qi+OoJQxAbUMbkNqPTuce8T880DiRZbbamRBs8VqIm6zWi43HRtQEpAK8BPABQ2R81VaB0pDamfHvLqxlUe2MiGwpQHvrISXFfgAhPzCqfDpQZooooCtMuO1LjOxpCAtl5BbcSeikkYI/Wt1FAg0y8tkv2easrnQAlIdV8T7Bz4a/XjIP7yT51q1jrK06OjR37uXiJDmxtLKNxOOp7cCpWoLdIdLFyteBcoWS2DwH0H42leiscHsQDWlyJYtaWmO5OhNy2AsqDT6feZcBIUkjsoEEEelBl9RlNRNQWMmQVsJV4aePamD7wHOMKGcpz5kHqabQJrFwjNyYjm9lecHBBBHBBB5BB4IPIxWmfJatdtU4lIQltAQ02hGcq6IQlPmTgAVWtPzZOoLK1qWwtJhS3yoPw3jlmQpBKFZI6K93AX5YyDjgH+prWm8Wd+IXC07jew8OrTqTlCx6hQBrk+lLNN+kW4yLpLQ7bNOvuNuS4jL2U3CSgYUoeSeMHzwO/I6ZbtVW2bMNtmbrfdAMKgyyErOf2DnCwc8FJNUb6OblN0ssQry0iPYbnOeTanQoYYXvV9kv9ndjj1BoOnQbZCgOOuQ46GlOpQlRSPuoGEpHkAM4HTk+ZrdKfTGjuvufA0grV8gMmt1Vj6R5DjWlJUaOrbIuCkQWVc+6p1QRnjyBJ/CgQaRaShvRsd4FLztukyyPPfsJPz+0qnyLXPsmnkRbmz4EqPEtW9AWFbSJj3cZHRSa6BGbT/0nsRI6EpjWuw7AAehccAAx5BLf60n+ltQRGuS+hTGgnPyl0HTcVmsZqDdrvCtLKHJr6UFxW1psAqW6r9lCRyo+goJjriWkqWtSUoSMqUo4AFJYwN7mNT1n/q5g74iOnjr/wBqf3Rzt/xfs4hXJ6a/b3bjdIEgxGklbVqYAW6+cH/S4OMfug48yegbadu8W+2eLcYTqHG3kAnb9xX3knyIPGKBTpfXti1PdptstTzqpEUFR3owlxIOCpJ7jJHl1FNb/cVW+EBHCVTpK/AiNnot0g4z6AAqPok1pYtNh04qfdmYsWD4oLsuSBt4HJJPl3qPYGH7nNOoZ6Fthxvw7fFWMeAycErUP214B9E4HXOQa2W3t2q2sQmlqcDYO5xfVxZOVKPqVEk/Op1FFAUUUUBRRRQFVy726ZbZzl7sLfiOLwZ0AcCWAMBSfJ0DoeihwexFjrBGaCnvuJvEeRfLbIcuAjx3UxIQSEORpO3BBHGFjp73KcnzquuTL5pfSdlsEQMRrq+0mNEjtbXXVOdVOLJG1CE854V17drldtPuKnruthkJg3QgBzcMsygOgdT39FD3h6jilNol2ganEu72/wCptRLY9nKHiPDkJzuy050VznphX7Q6UGzU0S2saSaGuwi5oaUhC5DbG1aVqwnckA5Byfu8+lJbNb7bbLdcdMzVybpYH1FbR8JS3oRXypDqQN6Dn3krx55wQMs9Whc7VFij3Bp2JZ4L5mOynMBp15OA0nIPHJJ97HStOo7kzctaaZZ06+3InR5ClzXo7gUGopT7yVkcYVwQD3TkUEOz60dsUs2aQmfqKI0keBcLdEU64hHQJfAAG4Y+JOc9wDSnUf0i2OZrGzOPtXP6utYcfUn2MgrkEbUgpVgjaCo/MirxNvVxmat/o/Z1NMCNHTImyn2yvAUcJQhOR7xwTk8DyNMoZu7V0MeaWJMRTRWiQhooUhQIGxQyQcg5yMdDxQcnsX0j2eJrLUd8mMXNaJgabiNIi5UUIHqrg5PSpl3u7uuZzrDenNTs21+M0grRCbStxSHN495awhKc/Mn073m3XifqCfcU2hUWJCt8pURTz7JcW88nG/CcpASMgZ5yc9K3SJ19t+l7vKnNx3rjEQ8qOWEEJdSE5QdpJOfMZ7UC6KjWcjKLldbfa4hwEO+Clctf8XPhJOfIK+QrTIfh6Uu6X/qC8zlO5TKvJZ9pWOOAACVBPX4UhI7A5qVp20WLUGkYkuU03PMyMFvTHuXSs8qO7qkhWcAY24GMYp7MkrlWCQ/aEl91xhQjZJTvVghJye2ec+XPNAm0RfrVco8gsXdmVKdkvOFC3h4ob3kI904IGzb2rw5Y02HUUu+w7mi22iS14tyac2ltTgIwtOfgJGQo98jvyF19a0pE+rItztca43qI2lMe2xEB5xWBtTuyAdoA6qwO/OBTKBp6bepLFw1cGghlW6JaGTlhgjopZ/1i/wDhHYd6AhsyNYSmp9xYWxYmVh2HEdGFylD4XXU9k90oPoT2At46UAAdKzQFFFFAUUUUBRRRQFFFFAVDudshXaGuJcojMmOv4m3UhQ//AH1qZRQVH+j18soJ03djIjDOLfdVF1IHkh340/jurSzqpdnUWr9pibbSfikQmfaY6vXegZHn7yRV0rG0UHP13TT06/ovtg1Va409TXs8hiSsbZCAcjKCpKkkc4I/KrZa5DzqVOyrhBeSsDwxFGEgeeSo5r1P09ZbkrdcbTAlEdC/GQs/qKTufRxo9xwuCxRm1Hr4JU3+iSKCNEs1w09c7lIsk63uwbjIVLcizXFI8J1XxqSsZyDxwRxUxvU9ntjTy71qm1LeUSrw0PISG04xtQnJUfPnJye3StJ+jPRyiC5ZW3MdN7ziv/lVM4WkdNwVpXEsNsaWn4Vpio3D8cZoKImfpNclZ0rpe6Xhx9ZJTFS63DUo91biGwDnk4qwItusb8kC6T2LBC/8NbftH1DyLpGE/wB0VdEtpQAEAJA7AYFZAxQKbBpu16eZU3a4iW1uHLzyiVOPK7qWs8k5pvRRQFFFFAUUUUBRRRQFFFFAUUUUBRRRQFFFFAUUUUBRRRQFFFFAUUUUBRRRQFFFFAUUUUH/2Q=="/>
          <p:cNvSpPr>
            <a:spLocks noChangeAspect="1" noChangeArrowheads="1"/>
          </p:cNvSpPr>
          <p:nvPr/>
        </p:nvSpPr>
        <p:spPr bwMode="auto">
          <a:xfrm>
            <a:off x="42863" y="-1539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nb-NO" altLang="nb-NO" sz="1200"/>
          </a:p>
        </p:txBody>
      </p:sp>
      <p:sp>
        <p:nvSpPr>
          <p:cNvPr id="15365" name="AutoShape 6" descr="data:image/jpeg;base64,/9j/4AAQSkZJRgABAQAAAQABAAD/2wCEAAkGBwgHBgkIBwgKCgkLDRYPDQwMDRsUFRAWIB0iIiAdHx8kKDQsJCYxJx8fLT0tMTU3Ojo6Iys/RD84QzQ5OjcBCgoKDQwNGg8PGjclHyU3Nzc3Nzc3Nzc3Nzc3Nzc3Nzc3Nzc3Nzc3Nzc3Nzc3Nzc3Nzc3Nzc3Nzc3Nzc3Nzc3N//AABEIAKEAoQMBIgACEQEDEQH/xAAbAAACAgMBAAAAAAAAAAAAAAAABQQGAQMHAv/EAEgQAAEDAwMCAwQHBAYGCwAAAAECAwQABREGEiExQRNRYRQiMnEHFSNCgZGhUmJywRYkY4KS0TNDU4OishclREVUdHWVsdLx/8QAFAEBAAAAAAAAAAAAAAAAAAAAAP/EABQRAQAAAAAAAAAAAAAAAAAAAAD/2gAMAwEAAhEDEQA/AO40UUUBRRRQFFFR5UyPDYXIlvNsMoGVuOKCQPxNBIrGRSA3ydcEpNitpWyTzLnEsNY80jBWr54APnWBZJssKVeb7KdaUOWIeIrQGOeU/ac9fjoHzjzbSCt1xKEJ6qUcAUuOpLCDg3u258va2/8AOq9pKLo2/Nuy7bbGHH47pQ6ZafFfSc8EqUVEhQ5BzyK36nvkXT9ytsEtwITUxLmJ0lvDTSk42o4xycnqR0NA5/pLYc4+u7bn/wA23/nTFl9l9CXGHUOIUMhSFAg/iKWWfxZjLq7gxBcHiEMPR8KS83tSQvvjkkYyenrXmVpixSHPFdtMTxSP9KhsIWPkoYI/OgcZFZqmGTbIklyLadTvx3YytrzLjhlNIPJw4V5Kev7aelNG7rc4TanLlBTKihO5Mu2kubh5lr4v8JXQP6KiW+5Q7kx40GQ2+3nBKFfCfIjqD6GpdAUUUUBRRRQFFFFAUUUUBRRSS6T5UqWq1WdWx4DMmZgFMQHoAD1cI6DoOp7Ah7uV5U1KNvtbHtlwwCpG7DbAPRTqvujyHKj2HeoVtgxJM91c6e1dbrFxvJH2UVRzgJbBwg48yVYPJwRWbDNjNLLEG3SEW0pU79aOrRskL3ckkq3Eq6hZGD24xSbUMJ3Sl6jalsUfdEfU3GucBhBJeSThDqEjqtOcYAyRQR9Sv3O3K0/dNRKD1vffTHuUIABiMXBhK/3kpPBKiRz06VZtQqas+lZMeBuZUI5YiIbBWoKIISEp5Ksdcc8CsakVb7jZVQLmHtk1GDEQjc84nPICRkj59s9R1rzBh3Uw248RKbRGSAE+Kv2qQQRzkklKSO3K/wCVAjuGnblCuVrvmmH3XpuxLUluQhDTUiOAMJXgApUB8JwSOhp7dW50iXGcH1c7FDCkyoEt3A3kgghQSrphQ6c5qSdPxXSlU96VOWMZ9ofVsP8Au04R/wANc5U4/cn5cq3SINlszSs+0NxUBojeoKDi+FrcwlJ2oKdpVgnI5C7aOs8ewC4eG9FaZlyPGbiRnMtRxtA2pzjqQSeAOelWGal12G8mMsIeU2oNrPISojg/nXJo0gN3CCtppybbFOtxZBmOeOHUrVtK1gnCF7ikBCQrGTux0HSRp22oUFRWnIah09keUyPxSkhJ/EGgRfR6YFj0bHizHG4UqIgquSZLgStDpJK1LJPQnJCuhGMcVn6NZD0u33aaAtNsfuTzltCxtHgccpHZJVuI+dNXrZcGsqLsa6oHRqaylCx8nEjH4FP41Euc+XMajxbapy3TWZLbjkJ9AQqS0g5U22vO05HcE+RxmgXi52q9uG6MszrXl3wGLynYlDigrYAoZOQVcAOJxkjGCRTqHeJMKS3A1E2hl1ZCWZrfDElXlz/o1/uk/ImkFhtXi6murKbbKbsMlLUtceYyUIbmBzcfDHcZAUce7kd80x1Df4S7wzpr6vVdvaG1Gew0kL9nZxwpXbk4G3rzkc4BC25oqrxpMnTctuDcnVyLU8oIiTV8qYUejTx9eiVnrnB5wVWfNBmiiigKKKKAoorVJfajMOvvrDbTSCta1dEpAySaBfe57zPhQYBSbhL3JZyMhpIxucUO4TkcdyQO9RrS9ZELkafhz2XpjSSqU34oU8Sr4lL/AHiTz5ZHpUVEe6S7VOuUIoZutxbxH9oUQmM1zsGB3wdxH7SvICqezcXHLvbrZcgxpS8QGFpadWwH0SyvAUWlk4I4BIJKiVDyJoJszSFsgyolvuqNQX1gtbIMVbhMZsJ6Nq2kAEDHvL8hycVYbUJUa2xLHAU27IhoCJMtZK0RjjoM8rXg4A7DlR6A7W03NCEWf6yVLnODxJc0IS37O2eBtSM4UcEJznoonpgvYURmDHbjRmwhlAwAP5+Z9aDTbbZHgeIpvc4+4cuyHTuccPqry9BgDsKmgYrNeVKCQSTgAZJoMq7Vx2zafnXa8TLSy4yyzbJCEyJfjeJjOCQykfApQRknjG9YIOQas0q6SdXTE223vriWyS2styG1EOSG04C3BjkIyQE/tcn4RhUGbZr1oZ43S03hUi1OFKZrMxlBSxwEpdAbCfdHAVjGAMnIFBuucayv3i12vT8NhE5hbUd0qbeQ5Ejtq8UEDA4JQBk/FnvVlVq23JvP1X4cvxvahE8Twfs/FKN4Tu/hBNJblo+7agfbnXS7i1XBlBbadsoU2so64WtRyoZ528D86pzby7RbkW+8Rm5MtrVEeG9OMp5LjhU0f6xv3ZCtpx1wKDtXaq7Eu9q1KtUBcOQUqbU6gyGtqVBKtpUhWcggngjB71zRnVLL3swQmWtUhKlIUm5TChWxt5TmFb8e6UNjGc++fwfacmuTkaTnRIrUZltlJleG+7uSl5SkoSBu99JWMkqzyOOhwFsnKl2uOuPKmPCCsYbuKQC5E8vEzkKTn72P4u6qgaRYgabP1TID6rzMWXX5Sm1OKmn/AGu8AgJ9CRt/EE3ApCkEKAUFcEHuKTMA2OY3GcUPqyQvbGJ/7O4ejef2D93yPu90ig9Xi6WBKlWq9T7egykbDFkvoBcB4xtJqNYpL9tuB09PUtYQ3vgSlqKjIZGAUqJ/1icjPmCD54gaL01bosKRNnx2ZV3kOOC4SX0ha927lGTnCMYwOmMda0wEs6gtU9m0OJKbVPP1VJB91K0oBwCOqQVKb9U8UF4opfYbki72piahtTSlghxpXVtxJKVoPqFAj8KYUBRRRQFJL+RMlQbOPeElRekJ/sWyCQfmooTjuCadHpVbalxjcLzcJzyWYqHG4DbpXgAADcc49333Cnr9wGg8pvclLxlgiXBkyjFix4yB4gKc7lklXPKV8dkjNbLhLjPKkvzraXHbRICovKVB1xScI2+SvfAwehINK5f0d26O/wDWGmZMqyz0glJiry24cY95Csg/MYqZbIclyVbIVxcS7Jis+3T1AYC5C8hHTjAIcwO2xNA7s0FcOITJWHJb6i7JWOinD1x6DgD0AphWB0rNAVVdZuu3CRA0zGJBualKmLB5RFRjxPxVkIH8R8qtJNc/bui2pWttUKG9uC2YcNPYhpBUrB5+JxWOPIUFPgX+5J+ki8Xa1w1SLTamREERhHKoyVbCpodCUqGceWRXWbXdrNqm1rcgSGZ0R5G1xHoRyFJPI+RriOntXI0brOPDnMPSWWIYhP8AgYUtUlRDjigOM/aKKefKrG/GNwmXPUdr025bpUaUqGJLVxMZTyisIyUIStJUlR5zxnOc44C4GLf9LyBHsbDl3tb+UssSH8LhOdsrPJa/MjtnpSu7wbXYS3L1Otu7XW6zm/Ag7dscyFBLYUlCs4CR95ROMnHXBnRLtq2ystsakg2+4OubvCdt7+1Rxj4wtKR3HI9eKR6WijW0u7PX/Dd8td5aKfDyUsNsqBQlAPO1Xv5JHOc9hgPF51bZL7Z3YNw0/MjIVHIjSGEtLUypSHCNmDlPDSz8k4PWoOjnpQlfRzHbWpth6C+uQ2Ojgb3bM+gK8geeD2FMo2gbwVtMv+zNto8ILcDm4YDUpBIGMnBeRwcd6lxmIdv+kvTdhh8t2yyugbuuCUgE+vu/rQdIHArRNiNTYj0WQCWnUlKgDg/gex9akCigpMux2a9RH29SlQlQlBmW+28pjxk/cUvaRkFJHXgHI7Vr/pjpyzMiy6VYVcJDCcIh2xkrQ3z95Q90c9ec061BBZcmtKfb3Rrg0q3yxj7qgS2Tx2VuT/vKg2CAoKgphsptq7c2piQ2mEUpf5A908ApOzORk8jpQSbW6mJqR5DK90K8MiZH54S6kJS4B80lCsee896sgqp3G3O2mxW55Ujx3bXMTJU5s2gNKWQ4AkHhKW3FAZzjaOuKtielBmiiigwo4Tnyqjtais9i0raZN5Dq2bm446hPhF1W5wrdI2jkj3iOnlmrZenVsWee82cLbjOKSfIhJIqsIvVk0xb9Ps3TLahbsMP7CraAGwpPHIzkf4aCNpu6XNy5NIsmn7ixYVrwv6yKWfBGcbmU8q29fdPHTGOlWex/aybpL5+1lqbSVJwdrYCMeo3BR/GoVp1pY7xcW4FtkrefWFKx4SkgADk5IFTNKKU5Y2XXDlbq3XVH1U4pX86BvRRRQeHVBDalqUEBIJKj0A864NYdSPKsQscyIsMe1quhm7Sj22Mhxx1a9p6ZUhCAM/fFdL+kq4IRbGrOXksC5EokvKOAxESMvLP933R6qFc/nXR+7xpdzt0P2SCY4i2VLiMFTLWVKUQeClToYTjPT9QR6Cszk/6QLRKuDjS3lvLmOgJ5K9qnMZ7/ABtn5KFd4ZZj6fsryiVqaYS5IeWQNziiStauwySSfxrktua+pp8x+2AB2HEuIjjOQFp8CM0Ae+Sz+tdL1cgxfo+uyNytzVrcTuUcnhs8k+dBD1k01d7fZ3EFSPbFrZb3HGPGjuAZx3zt/KlWg20r1vebq2R4N4tsOcnaeMkKCgPkQfzpzq1xm3aWgS5BSlMOVCWVKOAgeKhKlE+iSo1U4t5RGTp++WgMy2fb5VpCt/gtqacWVtAEjgDYgdOo9aDq/biudacbC9cP3FzCnZ06YEq/smEttJH55/OrEL3ex/3LB/8AdU//AEqtaAbLkixOrSA74F0ecAVuAK5SO/fp1oOkiisCs0CrVDbq7DNVHSlT7LZeaChkb0e8n9RUR9d2XIdnR7nCYtBZS6C9GKlpG3Kve3pAHQ8g9T+D11tLrakLGUqBSR5g1RH7NdtU6RsMNuYxGgllpU9KkqUp8JA+z4I90455BoDTirpqi1X6TPlqctE+OqNb97CW1KRhaVOlI7KKjjPUAVbdOS1T7BbZiwAp+K24QOxKQajQIF2Yfi+0zoq47SVIUwxGLScY93GVK6YA7dTWNGbhpuKhRz4anGx6BLigB+AAFA7ooooIV7aW/Zp7TfxuRnEp+ZSRSa2Xu0RrTZn577MdyRASWVO8FSQEbkgnqeQcVZVDKSPOqOzeImnNAx7i8wXZFuQuAwlXulxxLhaAz90KUgHJ6Cgbw9UWO4Xtq2RFOPTQkup/qywEJ5G7cQMDqM/hUvSiFN2RlpwYWyt1o/3XFJ/lVW0lOttqZdmTp7dxvtyfQZr0RJcQklW1LYUAQEIBxyexPerTY8My7pD6FuUXQCvJ2uAKzjsN2/8AKgb1g9KzWDQcd11aW9RXW5Oy33HHXJrNltsMLUlLaiErW8oDrjKleWEjOeKY35MdN3gWiI2PYoEuFb0JBPG3+sPDH8DbQJ9T5Uyt8NiR9JV/vDn2US1tNoIUsbFPqaBW7jsQ3tTn51XblJeREtdy+GYu3Xa9qC04KCpseGCOxCVBP4UCiRMkB3T8GDFS5OvcVp1gOLw2AqSp9W89efc6etPjfNTait5tlyctzDFxSywtbDKlKSh5bjZxlQGcIJHHcVM9iaY1VoyGEbxZLG6/v7fAhAz+RNQdOBTiLdIKFhLjtnAz03FtTqh+blAggWz68UDfps64tvWKXKLb8pewPtPbUkJSQMAdulKLhp9M602yOLhOQw7dINubaLxW2ht5kLJCT3CsmrRY0lDkdB7WW7pz8pBpZFUTatNE9VXyyqz5/wBXI/lQa5GhrFb7JqpHspkPW64sMMPurIUEkNk9CBzuVXWbZb4Vo1NAtttZDMWPanQ20CTtBdR3JJPOap17GbXrr/1uP/ys1dUOBz6RloSRlm0DcPLc7x/y0FlFFFFB4ecS02pxZwlIKifICqAzNatNts7t1u7sKPCtAllht1KBJXwSDn4sdNv79W3VC3E2KYhlaUPPI8BpSjwFuHYn9VVXbpqPRjdwVZtQextm3OtiN7Y1uRnYkgpURgEZx1zxQedH3C/vSYUm+zkLNzacf+rQ0lJgoBBRhQAJG0gHd3Ix3qwaPSRpyGo4Pib3QR5LWpQ/Qiozsqxpj3S92xEGTLbhqU8/F2KWtASSlJWP4eM+VNbLF9hs8GJknwI7beT6JAoJtFFFBg1WobTMa63uHMb3x0uouLKdqlcKThWB3IWhRwP2h51ZqQakHsM63XpOEpjueBKP9g4QCf7qwhXyCqDynUkOU2EWKI/dUnBKoiUpZAPfxFkIPyBJ46V4buCVXODckNrZblAwZSHOFNOpJKEq5x13pyM5K044IrRd9QP2eUmzWTTsyfKQyFtIZ2oYSg8J3LJwkZBGPSs2Ox3Jy2XX+kDkdEy6SfHKYmSmNhCEoCSeqk+GDnzoLSKD0pfZZ65cZSJICZkdfhSUDoFjuP3VDCh6GmNBzfWbRtt/djNubY2q20w3U8koeBSgrHzaUrPT4BUC4hN5v9vhMrQ2i66bmsRlAbgkLPu49AnH4AVY9coSnU2jpDo+yTOdZyegWtpQR+ZGKotyclw9J6K1RBYUpzTq/ZLk2j4kIThtwH09wj+8DQPfo9ubeqdSXCQ+lSXodojQn2sEeG6SvxR+aat2oYzbKLDHjthCU3JhKUgdAlKj+gFVT6LZrV01jqm7QreuJAuCWHY6lp2+MAXElzHqQTV9uNpauE+2y3lrBt7ynm0JxhSihSOfkFGg5nbmQJbCe/sV9b/KSP8AOq/CUFQNNtjq3MsTpx6h1NW60oQ+/DdT1devaE+qVPKP8hVLYWI9kgTCha0ssWN4pb5UdrrwwB3PHSgsd+fhG36/gPTAzNk3DMJlJy686lpspCEjkknA46Zq/aHsSLLZIxkNE3V9hsz5Diy4467jncs8kAk4Haq/oXTkz+mF81dcYrsP6wwiNEeI3pR7uVKAzgnaMD510KgKweBWajXCazAhOypJIbaTuOBknyAHck4AHmaBTe5jIuLKJDuyLb2zPlK8gMpbBHqdyu/LY860ovMD2EL1JBZswkOlttm4OM/bbucjCj1ycg89a3N2h+VZpgeV7NcZ58VxfDngr42J8iEgJHkcE96rsjSU/c7LuyEX+7z0qi+OoJQxAbUMbkNqPTuce8T880DiRZbbamRBs8VqIm6zWi43HRtQEpAK8BPABQ2R81VaB0pDamfHvLqxlUe2MiGwpQHvrISXFfgAhPzCqfDpQZooooCtMuO1LjOxpCAtl5BbcSeikkYI/Wt1FAg0y8tkv2easrnQAlIdV8T7Bz4a/XjIP7yT51q1jrK06OjR37uXiJDmxtLKNxOOp7cCpWoLdIdLFyteBcoWS2DwH0H42leiscHsQDWlyJYtaWmO5OhNy2AsqDT6feZcBIUkjsoEEEelBl9RlNRNQWMmQVsJV4aePamD7wHOMKGcpz5kHqabQJrFwjNyYjm9lecHBBBHBBB5BB4IPIxWmfJatdtU4lIQltAQ02hGcq6IQlPmTgAVWtPzZOoLK1qWwtJhS3yoPw3jlmQpBKFZI6K93AX5YyDjgH+prWm8Wd+IXC07jew8OrTqTlCx6hQBrk+lLNN+kW4yLpLQ7bNOvuNuS4jL2U3CSgYUoeSeMHzwO/I6ZbtVW2bMNtmbrfdAMKgyyErOf2DnCwc8FJNUb6OblN0ssQry0iPYbnOeTanQoYYXvV9kv9ndjj1BoOnQbZCgOOuQ46GlOpQlRSPuoGEpHkAM4HTk+ZrdKfTGjuvufA0grV8gMmt1Vj6R5DjWlJUaOrbIuCkQWVc+6p1QRnjyBJ/CgQaRaShvRsd4FLztukyyPPfsJPz+0qnyLXPsmnkRbmz4EqPEtW9AWFbSJj3cZHRSa6BGbT/0nsRI6EpjWuw7AAehccAAx5BLf60n+ltQRGuS+hTGgnPyl0HTcVmsZqDdrvCtLKHJr6UFxW1psAqW6r9lCRyo+goJjriWkqWtSUoSMqUo4AFJYwN7mNT1n/q5g74iOnjr/wBqf3Rzt/xfs4hXJ6a/b3bjdIEgxGklbVqYAW6+cH/S4OMfug48yegbadu8W+2eLcYTqHG3kAnb9xX3knyIPGKBTpfXti1PdptstTzqpEUFR3owlxIOCpJ7jJHl1FNb/cVW+EBHCVTpK/AiNnot0g4z6AAqPok1pYtNh04qfdmYsWD4oLsuSBt4HJJPl3qPYGH7nNOoZ6Fthxvw7fFWMeAycErUP214B9E4HXOQa2W3t2q2sQmlqcDYO5xfVxZOVKPqVEk/Op1FFAUUUUBRRRQFVy726ZbZzl7sLfiOLwZ0AcCWAMBSfJ0DoeihwexFjrBGaCnvuJvEeRfLbIcuAjx3UxIQSEORpO3BBHGFjp73KcnzquuTL5pfSdlsEQMRrq+0mNEjtbXXVOdVOLJG1CE854V17drldtPuKnruthkJg3QgBzcMsygOgdT39FD3h6jilNol2ganEu72/wCptRLY9nKHiPDkJzuy050VznphX7Q6UGzU0S2saSaGuwi5oaUhC5DbG1aVqwnckA5Byfu8+lJbNb7bbLdcdMzVybpYH1FbR8JS3oRXypDqQN6Dn3krx55wQMs9Whc7VFij3Bp2JZ4L5mOynMBp15OA0nIPHJJ97HStOo7kzctaaZZ06+3InR5ClzXo7gUGopT7yVkcYVwQD3TkUEOz60dsUs2aQmfqKI0keBcLdEU64hHQJfAAG4Y+JOc9wDSnUf0i2OZrGzOPtXP6utYcfUn2MgrkEbUgpVgjaCo/MirxNvVxmat/o/Z1NMCNHTImyn2yvAUcJQhOR7xwTk8DyNMoZu7V0MeaWJMRTRWiQhooUhQIGxQyQcg5yMdDxQcnsX0j2eJrLUd8mMXNaJgabiNIi5UUIHqrg5PSpl3u7uuZzrDenNTs21+M0grRCbStxSHN495awhKc/Mn073m3XifqCfcU2hUWJCt8pURTz7JcW88nG/CcpASMgZ5yc9K3SJ19t+l7vKnNx3rjEQ8qOWEEJdSE5QdpJOfMZ7UC6KjWcjKLldbfa4hwEO+Clctf8XPhJOfIK+QrTIfh6Uu6X/qC8zlO5TKvJZ9pWOOAACVBPX4UhI7A5qVp20WLUGkYkuU03PMyMFvTHuXSs8qO7qkhWcAY24GMYp7MkrlWCQ/aEl91xhQjZJTvVghJye2ec+XPNAm0RfrVco8gsXdmVKdkvOFC3h4ob3kI904IGzb2rw5Y02HUUu+w7mi22iS14tyac2ltTgIwtOfgJGQo98jvyF19a0pE+rItztca43qI2lMe2xEB5xWBtTuyAdoA6qwO/OBTKBp6bepLFw1cGghlW6JaGTlhgjopZ/1i/wDhHYd6AhsyNYSmp9xYWxYmVh2HEdGFylD4XXU9k90oPoT2At46UAAdKzQFFFFAUUUUBRRRQFFFFAVDudshXaGuJcojMmOv4m3UhQ//AH1qZRQVH+j18soJ03djIjDOLfdVF1IHkh340/jurSzqpdnUWr9pibbSfikQmfaY6vXegZHn7yRV0rG0UHP13TT06/ovtg1Va409TXs8hiSsbZCAcjKCpKkkc4I/KrZa5DzqVOyrhBeSsDwxFGEgeeSo5r1P09ZbkrdcbTAlEdC/GQs/qKTufRxo9xwuCxRm1Hr4JU3+iSKCNEs1w09c7lIsk63uwbjIVLcizXFI8J1XxqSsZyDxwRxUxvU9ntjTy71qm1LeUSrw0PISG04xtQnJUfPnJye3StJ+jPRyiC5ZW3MdN7ziv/lVM4WkdNwVpXEsNsaWn4Vpio3D8cZoKImfpNclZ0rpe6Xhx9ZJTFS63DUo91biGwDnk4qwItusb8kC6T2LBC/8NbftH1DyLpGE/wB0VdEtpQAEAJA7AYFZAxQKbBpu16eZU3a4iW1uHLzyiVOPK7qWs8k5pvRRQFFFFAUUUUBRRRQFFFFAUUUUBRRRQFFFFAUUUUBRRRQFFFFAUUUUBRRRQFFFFAUUUUH/2Q=="/>
          <p:cNvSpPr>
            <a:spLocks noChangeAspect="1" noChangeArrowheads="1"/>
          </p:cNvSpPr>
          <p:nvPr/>
        </p:nvSpPr>
        <p:spPr bwMode="auto">
          <a:xfrm>
            <a:off x="195263" y="-15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endParaRPr lang="nb-NO" altLang="nb-NO" sz="1200"/>
          </a:p>
        </p:txBody>
      </p:sp>
      <p:pic>
        <p:nvPicPr>
          <p:cNvPr id="15366" name="Picture 8" descr="http://christinebonnegolt.files.wordpress.com/2010/03/uio-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3644900"/>
            <a:ext cx="2809875"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Left Arrow 9"/>
          <p:cNvSpPr/>
          <p:nvPr/>
        </p:nvSpPr>
        <p:spPr>
          <a:xfrm rot="19877201">
            <a:off x="2698750" y="1296988"/>
            <a:ext cx="865188" cy="360362"/>
          </a:xfrm>
          <a:prstGeom prst="lef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4" name="Left Arrow 23"/>
          <p:cNvSpPr/>
          <p:nvPr/>
        </p:nvSpPr>
        <p:spPr>
          <a:xfrm rot="16200000">
            <a:off x="3248819" y="2159794"/>
            <a:ext cx="1997075" cy="360363"/>
          </a:xfrm>
          <a:prstGeom prst="lef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25" name="Left Arrow 24"/>
          <p:cNvSpPr/>
          <p:nvPr/>
        </p:nvSpPr>
        <p:spPr>
          <a:xfrm rot="1904581" flipH="1">
            <a:off x="4857750" y="1293813"/>
            <a:ext cx="792163" cy="360362"/>
          </a:xfrm>
          <a:prstGeom prst="leftArrow">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b-NO"/>
          </a:p>
        </p:txBody>
      </p:sp>
      <p:sp>
        <p:nvSpPr>
          <p:cNvPr id="15370" name="TextBox 10"/>
          <p:cNvSpPr txBox="1">
            <a:spLocks noChangeArrowheads="1"/>
          </p:cNvSpPr>
          <p:nvPr/>
        </p:nvSpPr>
        <p:spPr bwMode="auto">
          <a:xfrm>
            <a:off x="3165475" y="588963"/>
            <a:ext cx="2165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800"/>
              <a:t>Responsible</a:t>
            </a:r>
          </a:p>
        </p:txBody>
      </p:sp>
      <p:sp>
        <p:nvSpPr>
          <p:cNvPr id="15371" name="TextBox 12"/>
          <p:cNvSpPr txBox="1">
            <a:spLocks noChangeArrowheads="1"/>
          </p:cNvSpPr>
          <p:nvPr/>
        </p:nvSpPr>
        <p:spPr bwMode="auto">
          <a:xfrm>
            <a:off x="836613" y="3094038"/>
            <a:ext cx="1808162"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000"/>
              <a:t>Masterstudent</a:t>
            </a:r>
          </a:p>
        </p:txBody>
      </p:sp>
      <p:sp>
        <p:nvSpPr>
          <p:cNvPr id="15372" name="TextBox 28"/>
          <p:cNvSpPr txBox="1">
            <a:spLocks noChangeArrowheads="1"/>
          </p:cNvSpPr>
          <p:nvPr/>
        </p:nvSpPr>
        <p:spPr bwMode="auto">
          <a:xfrm>
            <a:off x="5848350" y="2693988"/>
            <a:ext cx="23193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000"/>
              <a:t>Professor (Leader)</a:t>
            </a:r>
          </a:p>
        </p:txBody>
      </p:sp>
      <p:sp>
        <p:nvSpPr>
          <p:cNvPr id="15373" name="TextBox 31"/>
          <p:cNvSpPr txBox="1">
            <a:spLocks noChangeArrowheads="1"/>
          </p:cNvSpPr>
          <p:nvPr/>
        </p:nvSpPr>
        <p:spPr bwMode="auto">
          <a:xfrm>
            <a:off x="326231" y="6021388"/>
            <a:ext cx="2805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eaLnBrk="1" hangingPunct="1">
              <a:spcBef>
                <a:spcPct val="0"/>
              </a:spcBef>
              <a:buFontTx/>
              <a:buNone/>
            </a:pPr>
            <a:r>
              <a:rPr lang="nb-NO" altLang="nb-NO" sz="2000" dirty="0"/>
              <a:t>Organization (Leaders)</a:t>
            </a:r>
          </a:p>
        </p:txBody>
      </p:sp>
    </p:spTree>
    <p:extLst>
      <p:ext uri="{BB962C8B-B14F-4D97-AF65-F5344CB8AC3E}">
        <p14:creationId xmlns:p14="http://schemas.microsoft.com/office/powerpoint/2010/main" val="1629502468"/>
      </p:ext>
    </p:extLst>
  </p:cSld>
  <p:clrMapOvr>
    <a:masterClrMapping/>
  </p:clrMapOvr>
  <p:timing>
    <p:tnLst>
      <p:par>
        <p:cTn id="1" dur="indefinite" restart="never" nodeType="tmRoot"/>
      </p:par>
    </p:tnLst>
  </p:timing>
</p:sld>
</file>

<file path=ppt/theme/theme1.xml><?xml version="1.0" encoding="utf-8"?>
<a:theme xmlns:a="http://schemas.openxmlformats.org/drawingml/2006/main" name="tom_liggend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7030A0"/>
      </a:folHlink>
    </a:clrScheme>
    <a:fontScheme name="tom_liggen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n-NO" sz="3600" b="0" i="0" u="none" strike="noStrike" cap="none" normalizeH="0" baseline="0" smtClean="0">
            <a:ln>
              <a:noFill/>
            </a:ln>
            <a:solidFill>
              <a:schemeClr val="tx1"/>
            </a:solidFill>
            <a:effectLst/>
            <a:latin typeface="Arial" charset="0"/>
          </a:defRPr>
        </a:defPPr>
      </a:lstStyle>
    </a:lnDef>
  </a:objectDefaults>
  <a:extraClrSchemeLst>
    <a:extraClrScheme>
      <a:clrScheme name="tom_liggend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om_liggend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om_liggend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om_liggend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om_liggend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om_liggend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om_liggend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7086</Words>
  <Application>Microsoft Office PowerPoint</Application>
  <PresentationFormat>On-screen Show (4:3)</PresentationFormat>
  <Paragraphs>801</Paragraphs>
  <Slides>74</Slides>
  <Notes>42</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tom_liggende</vt:lpstr>
      <vt:lpstr>Risk assessments at IBT</vt:lpstr>
      <vt:lpstr>PowerPoint Presentation</vt:lpstr>
      <vt:lpstr>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Overview</vt:lpstr>
      <vt:lpstr>PowerPoint Presentation</vt:lpstr>
      <vt:lpstr>PowerPoint Presentation</vt:lpstr>
      <vt:lpstr>PowerPoint Presentation</vt:lpstr>
      <vt:lpstr>First rule when working with chemicals:</vt:lpstr>
      <vt:lpstr>EcoOnline</vt:lpstr>
      <vt:lpstr>Pictograms/Hazard symbols</vt:lpstr>
      <vt:lpstr>Safety data sheet (SDS)</vt:lpstr>
      <vt:lpstr>PowerPoint Presentation</vt:lpstr>
      <vt:lpstr>Storage requirements for chemicals</vt:lpstr>
      <vt:lpstr>PowerPoint Presentation</vt:lpstr>
      <vt:lpstr>Chemical waste and disposal!</vt:lpstr>
      <vt:lpstr>Protective equipment</vt:lpstr>
      <vt:lpstr>Eye protection</vt:lpstr>
      <vt:lpstr>Gloves</vt:lpstr>
      <vt:lpstr>Personal safety precautions continued</vt:lpstr>
      <vt:lpstr>Fume hood</vt:lpstr>
      <vt:lpstr>Transporting chemicals</vt:lpstr>
      <vt:lpstr>Spill of chemicals</vt:lpstr>
      <vt:lpstr>Chemical fire</vt:lpstr>
      <vt:lpstr>Pregnant and breast feeding</vt:lpstr>
      <vt:lpstr>2.Biological factors</vt:lpstr>
      <vt:lpstr>PowerPoint Presentation</vt:lpstr>
      <vt:lpstr>Infections</vt:lpstr>
      <vt:lpstr>Toxins </vt:lpstr>
      <vt:lpstr>PowerPoint Presentation</vt:lpstr>
      <vt:lpstr>PowerPoint Presentation</vt:lpstr>
      <vt:lpstr>PowerPoint Presentation</vt:lpstr>
      <vt:lpstr>PowerPoint Presentation</vt:lpstr>
      <vt:lpstr>GMO</vt:lpstr>
      <vt:lpstr>Genetically modified organisms GMO</vt:lpstr>
      <vt:lpstr>GMO-Legislation</vt:lpstr>
      <vt:lpstr>PowerPoint Presentation</vt:lpstr>
      <vt:lpstr>Pre-assessment of GMO </vt:lpstr>
      <vt:lpstr>   Example: GMO pre-assessment    </vt:lpstr>
      <vt:lpstr>PowerPoint Presentation</vt:lpstr>
      <vt:lpstr>PowerPoint Presentation</vt:lpstr>
      <vt:lpstr>PowerPoint Presentation</vt:lpstr>
      <vt:lpstr>PowerPoint Presentation</vt:lpstr>
      <vt:lpstr>3. Radiation sources</vt:lpstr>
      <vt:lpstr>Sources of radiation</vt:lpstr>
      <vt:lpstr>Geldoc, spectrophotometer and sterile benches</vt:lpstr>
      <vt:lpstr>Radioactive radiation </vt:lpstr>
      <vt:lpstr>Use of radioactive sources at IBT</vt:lpstr>
      <vt:lpstr>4. Gas</vt:lpstr>
      <vt:lpstr>Gas use at the NT-faculty</vt:lpstr>
      <vt:lpstr>Hazards of gas use</vt:lpstr>
      <vt:lpstr>Physical securing of gas containers</vt:lpstr>
      <vt:lpstr>5. High temperatures</vt:lpstr>
      <vt:lpstr>Open flames  - burns</vt:lpstr>
      <vt:lpstr>Open fire –  make sure that fire-fighting equipment is nearby! </vt:lpstr>
      <vt:lpstr>7. Electrical hazards</vt:lpstr>
      <vt:lpstr>Electrical equipment</vt:lpstr>
    </vt:vector>
  </TitlesOfParts>
  <Company>NTNU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Gimmestad</dc:creator>
  <cp:lastModifiedBy>Martin Gimmestad</cp:lastModifiedBy>
  <cp:revision>340</cp:revision>
  <cp:lastPrinted>2015-10-12T08:10:06Z</cp:lastPrinted>
  <dcterms:created xsi:type="dcterms:W3CDTF">2013-05-28T08:00:54Z</dcterms:created>
  <dcterms:modified xsi:type="dcterms:W3CDTF">2015-10-27T12:36:15Z</dcterms:modified>
</cp:coreProperties>
</file>